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1" r:id="rId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6" d="100"/>
          <a:sy n="106" d="100"/>
        </p:scale>
        <p:origin x="-1812"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DBC684-BE2C-422B-98D1-5912E3AFFD84}" type="datetimeFigureOut">
              <a:rPr lang="fr-FR" smtClean="0"/>
              <a:pPr/>
              <a:t>18/03/2016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02B9F4-1DCE-4F4E-9DA3-33273CAD00C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790BDA-61C2-440B-81AF-8F44C51C9BD1}" type="datetimeFigureOut">
              <a:rPr lang="fr-FR" smtClean="0"/>
              <a:pPr/>
              <a:t>18/03/2016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4FB62-987A-4FF7-98B9-B73EB676BC1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0BDA-61C2-440B-81AF-8F44C51C9BD1}" type="datetimeFigureOut">
              <a:rPr lang="fr-FR" smtClean="0"/>
              <a:pPr/>
              <a:t>18/03/2016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4FB62-987A-4FF7-98B9-B73EB676BC1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flipH="1">
            <a:off x="71406" y="214290"/>
            <a:ext cx="3000396" cy="6295822"/>
          </a:xfrm>
          <a:prstGeom prst="round2DiagRect">
            <a:avLst/>
          </a:prstGeom>
          <a:solidFill>
            <a:schemeClr val="accent2">
              <a:lumMod val="60000"/>
              <a:lumOff val="40000"/>
            </a:schemeClr>
          </a:solidFill>
          <a:ln w="0" cmpd="sng">
            <a:solidFill>
              <a:srgbClr val="FF0000">
                <a:alpha val="0"/>
              </a:srgbClr>
            </a:solidFill>
          </a:ln>
          <a:effectLst>
            <a:innerShdw blurRad="685800" dist="50800" dir="8100000">
              <a:srgbClr val="FF0000"/>
            </a:innerShdw>
          </a:effectLst>
          <a:scene3d>
            <a:camera prst="orthographicFront"/>
            <a:lightRig rig="threePt" dir="t"/>
          </a:scene3d>
          <a:sp3d prstMaterial="matte">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Arrondir un rectangle avec un coin diagonal 4"/>
          <p:cNvSpPr/>
          <p:nvPr/>
        </p:nvSpPr>
        <p:spPr>
          <a:xfrm flipH="1" flipV="1">
            <a:off x="3027290" y="214290"/>
            <a:ext cx="3044908" cy="6295822"/>
          </a:xfrm>
          <a:prstGeom prst="round2DiagRect">
            <a:avLst/>
          </a:prstGeom>
          <a:solidFill>
            <a:schemeClr val="accent2">
              <a:lumMod val="60000"/>
              <a:lumOff val="40000"/>
            </a:schemeClr>
          </a:solidFill>
          <a:ln w="0" cmpd="sng">
            <a:solidFill>
              <a:srgbClr val="FF0000"/>
            </a:solidFill>
          </a:ln>
          <a:effectLst>
            <a:innerShdw blurRad="685800" dist="50800" dir="8100000">
              <a:srgbClr val="FF0000"/>
            </a:innerShdw>
          </a:effectLst>
          <a:scene3d>
            <a:camera prst="orthographicFront"/>
            <a:lightRig rig="threePt" dir="t"/>
          </a:scene3d>
          <a:sp3d prstMaterial="matte">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fr-FR"/>
          </a:p>
        </p:txBody>
      </p:sp>
      <p:pic>
        <p:nvPicPr>
          <p:cNvPr id="6" name="Picture 12" descr="NSIGLEFB"/>
          <p:cNvPicPr>
            <a:picLocks noChangeAspect="1" noChangeArrowheads="1"/>
          </p:cNvPicPr>
          <p:nvPr/>
        </p:nvPicPr>
        <p:blipFill>
          <a:blip r:embed="rId2" cstate="print"/>
          <a:srcRect/>
          <a:stretch>
            <a:fillRect/>
          </a:stretch>
        </p:blipFill>
        <p:spPr bwMode="auto">
          <a:xfrm>
            <a:off x="2428860" y="357166"/>
            <a:ext cx="357190" cy="561196"/>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315374" y="316344"/>
            <a:ext cx="2542114" cy="646331"/>
          </a:xfrm>
          <a:prstGeom prst="rect">
            <a:avLst/>
          </a:prstGeom>
          <a:noFill/>
        </p:spPr>
        <p:txBody>
          <a:bodyPr wrap="square" rtlCol="0">
            <a:spAutoFit/>
          </a:bodyPr>
          <a:lstStyle/>
          <a:p>
            <a:pPr algn="ctr" rtl="1"/>
            <a:r>
              <a:rPr lang="ar-TN"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الجمهورية التونسية </a:t>
            </a:r>
          </a:p>
          <a:p>
            <a:pPr algn="ctr" rtl="1"/>
            <a:r>
              <a:rPr lang="ar-TN"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وزارة الداخلية</a:t>
            </a:r>
          </a:p>
          <a:p>
            <a:pPr algn="ctr" rtl="1"/>
            <a:r>
              <a:rPr lang="ar-TN"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الديوان الوطني للحماية المدنية</a:t>
            </a:r>
            <a:endParaRPr lang="fr-FR"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endParaRPr>
          </a:p>
        </p:txBody>
      </p:sp>
      <p:pic>
        <p:nvPicPr>
          <p:cNvPr id="10" name="Picture 7" descr="C:\Users\pc\Desktop\mensi yosra\YOSRA\425397_364600946894864_808337513_n.jpg"/>
          <p:cNvPicPr>
            <a:picLocks noChangeAspect="1" noChangeArrowheads="1"/>
          </p:cNvPicPr>
          <p:nvPr/>
        </p:nvPicPr>
        <p:blipFill>
          <a:blip r:embed="rId3" cstate="print"/>
          <a:srcRect/>
          <a:stretch>
            <a:fillRect/>
          </a:stretch>
        </p:blipFill>
        <p:spPr bwMode="auto">
          <a:xfrm>
            <a:off x="285720" y="5643578"/>
            <a:ext cx="434020" cy="571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pc\Desktop\mensi yosra\YOSRA\Nouveau dossier\images.jpg"/>
          <p:cNvPicPr>
            <a:picLocks noChangeAspect="1" noChangeArrowheads="1"/>
          </p:cNvPicPr>
          <p:nvPr/>
        </p:nvPicPr>
        <p:blipFill>
          <a:blip r:embed="rId4" cstate="print"/>
          <a:srcRect/>
          <a:stretch>
            <a:fillRect/>
          </a:stretch>
        </p:blipFill>
        <p:spPr bwMode="auto">
          <a:xfrm>
            <a:off x="6357950" y="3357562"/>
            <a:ext cx="1453919" cy="1566859"/>
          </a:xfrm>
          <a:prstGeom prst="rect">
            <a:avLst/>
          </a:prstGeom>
          <a:noFill/>
        </p:spPr>
      </p:pic>
      <p:sp>
        <p:nvSpPr>
          <p:cNvPr id="11" name="Arrondir un rectangle avec un coin diagonal 10"/>
          <p:cNvSpPr/>
          <p:nvPr/>
        </p:nvSpPr>
        <p:spPr>
          <a:xfrm flipH="1">
            <a:off x="6072198" y="214290"/>
            <a:ext cx="3000364" cy="6215106"/>
          </a:xfrm>
          <a:prstGeom prst="round2DiagRect">
            <a:avLst/>
          </a:prstGeom>
          <a:solidFill>
            <a:schemeClr val="accent2">
              <a:lumMod val="60000"/>
              <a:lumOff val="40000"/>
            </a:schemeClr>
          </a:solidFill>
          <a:ln w="0" cmpd="sng">
            <a:solidFill>
              <a:srgbClr val="FF0000"/>
            </a:solidFill>
          </a:ln>
          <a:effectLst>
            <a:innerShdw blurRad="685800" dist="50800" dir="8100000">
              <a:srgbClr val="FF0000"/>
            </a:innerShdw>
          </a:effectLst>
          <a:scene3d>
            <a:camera prst="orthographicFront"/>
            <a:lightRig rig="threePt" dir="t"/>
          </a:scene3d>
          <a:sp3d prstMaterial="matte">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fr-FR" dirty="0"/>
          </a:p>
        </p:txBody>
      </p:sp>
      <p:sp>
        <p:nvSpPr>
          <p:cNvPr id="12" name="ZoneTexte 11"/>
          <p:cNvSpPr txBox="1"/>
          <p:nvPr/>
        </p:nvSpPr>
        <p:spPr>
          <a:xfrm>
            <a:off x="5857884" y="285728"/>
            <a:ext cx="3100140" cy="646331"/>
          </a:xfrm>
          <a:prstGeom prst="rect">
            <a:avLst/>
          </a:prstGeom>
          <a:noFill/>
        </p:spPr>
        <p:txBody>
          <a:bodyPr wrap="square" rtlCol="0">
            <a:spAutoFit/>
          </a:bodyPr>
          <a:lstStyle/>
          <a:p>
            <a:pPr algn="ctr" rtl="1"/>
            <a:r>
              <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أوضاع السلامـة</a:t>
            </a:r>
          </a:p>
          <a:p>
            <a:pPr algn="ctr" rtl="1"/>
            <a:endPar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13" name="Rectangle 12"/>
          <p:cNvSpPr/>
          <p:nvPr/>
        </p:nvSpPr>
        <p:spPr>
          <a:xfrm>
            <a:off x="7143768" y="1785926"/>
            <a:ext cx="1785950" cy="1415772"/>
          </a:xfrm>
          <a:prstGeom prst="rect">
            <a:avLst/>
          </a:prstGeom>
        </p:spPr>
        <p:txBody>
          <a:bodyPr wrap="square">
            <a:spAutoFit/>
          </a:bodyPr>
          <a:lstStyle/>
          <a:p>
            <a:pPr algn="justLow" rtl="1">
              <a:buFont typeface="Wingdings" pitchFamily="2" charset="2"/>
              <a:buChar char="ü"/>
            </a:pPr>
            <a:r>
              <a:rPr lang="ar-TN" sz="1600" dirty="0" smtClean="0">
                <a:solidFill>
                  <a:srgbClr val="0070C0"/>
                </a:solidFill>
                <a:latin typeface="Andalus" pitchFamily="18" charset="-78"/>
                <a:cs typeface="Andalus" pitchFamily="18" charset="-78"/>
              </a:rPr>
              <a:t> وضع الضمان الجانبي:</a:t>
            </a:r>
          </a:p>
          <a:p>
            <a:pPr algn="justLow" rtl="1"/>
            <a:r>
              <a:rPr lang="ar-TN" sz="1400" dirty="0" smtClean="0">
                <a:latin typeface="Andalus" pitchFamily="18" charset="-78"/>
                <a:cs typeface="Andalus" pitchFamily="18" charset="-78"/>
              </a:rPr>
              <a:t>يستعمل هذا الوضع للوقاية من الاختناق نقوم بوضع المصاب على إحدى جانبيه في حالات: فقدان الوعي، كسر الجمجمة أو الوجه والتقئ.</a:t>
            </a:r>
          </a:p>
        </p:txBody>
      </p:sp>
      <p:sp>
        <p:nvSpPr>
          <p:cNvPr id="15" name="ZoneTexte 14"/>
          <p:cNvSpPr txBox="1"/>
          <p:nvPr/>
        </p:nvSpPr>
        <p:spPr>
          <a:xfrm>
            <a:off x="7000892" y="3198026"/>
            <a:ext cx="1928826" cy="1231106"/>
          </a:xfrm>
          <a:prstGeom prst="rect">
            <a:avLst/>
          </a:prstGeom>
          <a:noFill/>
        </p:spPr>
        <p:txBody>
          <a:bodyPr wrap="square" rtlCol="0">
            <a:spAutoFit/>
          </a:bodyPr>
          <a:lstStyle/>
          <a:p>
            <a:pPr algn="r" rtl="1">
              <a:buFont typeface="Wingdings" pitchFamily="2" charset="2"/>
              <a:buChar char="ü"/>
            </a:pPr>
            <a:r>
              <a:rPr lang="ar-TN" sz="1600" dirty="0" smtClean="0">
                <a:solidFill>
                  <a:srgbClr val="0070C0"/>
                </a:solidFill>
                <a:latin typeface="Andalus" pitchFamily="18" charset="-78"/>
                <a:cs typeface="Andalus" pitchFamily="18" charset="-78"/>
              </a:rPr>
              <a:t> وضع نصف الجلوس:</a:t>
            </a:r>
          </a:p>
          <a:p>
            <a:pPr algn="r" rtl="1"/>
            <a:r>
              <a:rPr lang="ar-TN" sz="1400" dirty="0" smtClean="0">
                <a:latin typeface="Andalus" pitchFamily="18" charset="-78"/>
                <a:cs typeface="Andalus" pitchFamily="18" charset="-78"/>
              </a:rPr>
              <a:t>يستعمل هذا الوضع لمصاب له صعوبة في التنفس وليس له كسر بالحوض أو بالعمود الفقري.</a:t>
            </a:r>
          </a:p>
          <a:p>
            <a:pPr algn="r" rtl="1"/>
            <a:endParaRPr lang="fr-FR" sz="1600" dirty="0">
              <a:solidFill>
                <a:srgbClr val="0070C0"/>
              </a:solidFill>
              <a:latin typeface="Andalus" pitchFamily="18" charset="-78"/>
              <a:cs typeface="Andalus" pitchFamily="18" charset="-78"/>
            </a:endParaRPr>
          </a:p>
        </p:txBody>
      </p:sp>
      <p:pic>
        <p:nvPicPr>
          <p:cNvPr id="1026" name="Picture 2" descr="C:\Users\pc\Desktop\mensi yosra\yosra2\1-1-434x372.jpg"/>
          <p:cNvPicPr>
            <a:picLocks noChangeAspect="1" noChangeArrowheads="1"/>
          </p:cNvPicPr>
          <p:nvPr/>
        </p:nvPicPr>
        <p:blipFill>
          <a:blip r:embed="rId5" cstate="print"/>
          <a:srcRect/>
          <a:stretch>
            <a:fillRect/>
          </a:stretch>
        </p:blipFill>
        <p:spPr bwMode="auto">
          <a:xfrm>
            <a:off x="142844" y="1714488"/>
            <a:ext cx="2786082" cy="2898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descr="C:\Users\pc\Desktop\mensi yosra\YOSRA\11401200_897741936953847_4258036430749784093_n.jpg"/>
          <p:cNvPicPr>
            <a:picLocks noChangeAspect="1" noChangeArrowheads="1"/>
          </p:cNvPicPr>
          <p:nvPr/>
        </p:nvPicPr>
        <p:blipFill>
          <a:blip r:embed="rId6" cstate="print"/>
          <a:srcRect l="2778" t="28846" r="70835" b="53846"/>
          <a:stretch>
            <a:fillRect/>
          </a:stretch>
        </p:blipFill>
        <p:spPr bwMode="auto">
          <a:xfrm>
            <a:off x="3143240" y="1428736"/>
            <a:ext cx="1214446"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ZoneTexte 25"/>
          <p:cNvSpPr txBox="1"/>
          <p:nvPr/>
        </p:nvSpPr>
        <p:spPr>
          <a:xfrm>
            <a:off x="3071802" y="214290"/>
            <a:ext cx="2928958" cy="1231106"/>
          </a:xfrm>
          <a:prstGeom prst="rect">
            <a:avLst/>
          </a:prstGeom>
          <a:noFill/>
        </p:spPr>
        <p:txBody>
          <a:bodyPr wrap="square" rtlCol="0">
            <a:spAutoFit/>
          </a:bodyPr>
          <a:lstStyle/>
          <a:p>
            <a:pPr algn="ctr"/>
            <a:r>
              <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الحـــــــــــــــــــــــــــــروق</a:t>
            </a:r>
            <a:endParaRPr lang="ar-TN" sz="14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Low" rtl="1"/>
            <a:r>
              <a:rPr lang="ar-TN" sz="1400" dirty="0" smtClean="0">
                <a:latin typeface="Andalus" pitchFamily="18" charset="-78"/>
                <a:cs typeface="Andalus" pitchFamily="18" charset="-78"/>
              </a:rPr>
              <a:t>قد تحدث الحروق بسبب لهيب النيران أو الأجسام الساخنة أو الماء الساخن أو المواد الكيميائية، ويتم تصنيف الحروق وفق عمقها، اتبع الخطوات التالية لتقلل من مضاعفة الإصابة: </a:t>
            </a:r>
            <a:endParaRPr lang="fr-FR" sz="1400" dirty="0">
              <a:latin typeface="Andalus" pitchFamily="18" charset="-78"/>
              <a:cs typeface="Andalus" pitchFamily="18" charset="-78"/>
            </a:endParaRPr>
          </a:p>
        </p:txBody>
      </p:sp>
      <p:pic>
        <p:nvPicPr>
          <p:cNvPr id="1032" name="Picture 8" descr="C:\Users\pc\Desktop\mensi yosra\YOSRA\1226_horo9.jpg"/>
          <p:cNvPicPr>
            <a:picLocks noChangeAspect="1" noChangeArrowheads="1"/>
          </p:cNvPicPr>
          <p:nvPr/>
        </p:nvPicPr>
        <p:blipFill>
          <a:blip r:embed="rId7" cstate="print"/>
          <a:srcRect l="16279" t="10388" r="11628" b="7379"/>
          <a:stretch>
            <a:fillRect/>
          </a:stretch>
        </p:blipFill>
        <p:spPr bwMode="auto">
          <a:xfrm>
            <a:off x="3143240" y="3857628"/>
            <a:ext cx="1214446"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ectangle à coins arrondis 27"/>
          <p:cNvSpPr/>
          <p:nvPr/>
        </p:nvSpPr>
        <p:spPr>
          <a:xfrm>
            <a:off x="4429124" y="1428736"/>
            <a:ext cx="1500198" cy="11430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400" dirty="0" smtClean="0">
                <a:solidFill>
                  <a:schemeClr val="tx1"/>
                </a:solidFill>
                <a:latin typeface="Andalus" pitchFamily="18" charset="-78"/>
                <a:cs typeface="Andalus" pitchFamily="18" charset="-78"/>
              </a:rPr>
              <a:t>قم على الفور بغمر المنطقة المصابة بالماء البارد الجاري من الصنبور لمدة 10 دقائق على الأقل.</a:t>
            </a:r>
            <a:endParaRPr lang="fr-FR" sz="1400" dirty="0">
              <a:solidFill>
                <a:schemeClr val="tx1"/>
              </a:solidFill>
              <a:latin typeface="Andalus" pitchFamily="18" charset="-78"/>
              <a:cs typeface="Andalus" pitchFamily="18" charset="-78"/>
            </a:endParaRPr>
          </a:p>
        </p:txBody>
      </p:sp>
      <p:pic>
        <p:nvPicPr>
          <p:cNvPr id="31" name="Picture 7" descr="C:\Users\pc\Desktop\mensi yosra\YOSRA\11401200_897741936953847_4258036430749784093_n.jpg"/>
          <p:cNvPicPr>
            <a:picLocks noChangeAspect="1" noChangeArrowheads="1"/>
          </p:cNvPicPr>
          <p:nvPr/>
        </p:nvPicPr>
        <p:blipFill>
          <a:blip r:embed="rId6" cstate="print"/>
          <a:srcRect l="34722" t="81731" r="55555" b="9615"/>
          <a:stretch>
            <a:fillRect/>
          </a:stretch>
        </p:blipFill>
        <p:spPr bwMode="auto">
          <a:xfrm>
            <a:off x="3214678" y="5500702"/>
            <a:ext cx="357190" cy="459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3" name="Picture 9" descr="C:\Users\pc\Desktop\mensi yosra\YOSRA\fyo86112.jpg"/>
          <p:cNvPicPr>
            <a:picLocks noChangeAspect="1" noChangeArrowheads="1"/>
          </p:cNvPicPr>
          <p:nvPr/>
        </p:nvPicPr>
        <p:blipFill>
          <a:blip r:embed="rId8" cstate="print"/>
          <a:srcRect/>
          <a:stretch>
            <a:fillRect/>
          </a:stretch>
        </p:blipFill>
        <p:spPr bwMode="auto">
          <a:xfrm>
            <a:off x="3143240" y="2643182"/>
            <a:ext cx="1214446"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Flèche droite 32"/>
          <p:cNvSpPr/>
          <p:nvPr/>
        </p:nvSpPr>
        <p:spPr>
          <a:xfrm rot="10800000">
            <a:off x="4214810" y="1857364"/>
            <a:ext cx="269498" cy="1132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4429124" y="2643182"/>
            <a:ext cx="1500198" cy="11430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400" dirty="0" smtClean="0">
                <a:solidFill>
                  <a:schemeClr val="tx1"/>
                </a:solidFill>
                <a:latin typeface="Andalus" pitchFamily="18" charset="-78"/>
                <a:cs typeface="Andalus" pitchFamily="18" charset="-78"/>
              </a:rPr>
              <a:t>انزع أية خواتم أو ساعة أو ملابس عن المنطقة المصابة (قم بقصها إن لزم الأمر).</a:t>
            </a:r>
            <a:endParaRPr lang="fr-FR" sz="1400" dirty="0">
              <a:solidFill>
                <a:schemeClr val="tx1"/>
              </a:solidFill>
              <a:latin typeface="Andalus" pitchFamily="18" charset="-78"/>
              <a:cs typeface="Andalus" pitchFamily="18" charset="-78"/>
            </a:endParaRPr>
          </a:p>
        </p:txBody>
      </p:sp>
      <p:sp>
        <p:nvSpPr>
          <p:cNvPr id="36" name="Flèche droite 35"/>
          <p:cNvSpPr/>
          <p:nvPr/>
        </p:nvSpPr>
        <p:spPr>
          <a:xfrm rot="10800000">
            <a:off x="4214810" y="3071810"/>
            <a:ext cx="269498" cy="1132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4429124" y="3857628"/>
            <a:ext cx="1500198" cy="11430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400" dirty="0" smtClean="0">
                <a:solidFill>
                  <a:schemeClr val="tx1"/>
                </a:solidFill>
                <a:latin typeface="Andalus" pitchFamily="18" charset="-78"/>
                <a:cs typeface="Andalus" pitchFamily="18" charset="-78"/>
              </a:rPr>
              <a:t>قم بتغطية منطقة الحرق بضمادة معقمة غير لاصقة أو بورق تغليف بلاستيكي شفاف.</a:t>
            </a:r>
            <a:endParaRPr lang="fr-FR" sz="1400" dirty="0">
              <a:solidFill>
                <a:schemeClr val="tx1"/>
              </a:solidFill>
              <a:latin typeface="Andalus" pitchFamily="18" charset="-78"/>
              <a:cs typeface="Andalus" pitchFamily="18" charset="-78"/>
            </a:endParaRPr>
          </a:p>
        </p:txBody>
      </p:sp>
      <p:sp>
        <p:nvSpPr>
          <p:cNvPr id="38" name="Flèche droite 37"/>
          <p:cNvSpPr/>
          <p:nvPr/>
        </p:nvSpPr>
        <p:spPr>
          <a:xfrm rot="10800000">
            <a:off x="4214810" y="4286256"/>
            <a:ext cx="269498" cy="1132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3143240" y="5013624"/>
            <a:ext cx="2786050" cy="1415772"/>
          </a:xfrm>
          <a:prstGeom prst="rect">
            <a:avLst/>
          </a:prstGeom>
        </p:spPr>
        <p:txBody>
          <a:bodyPr wrap="square">
            <a:spAutoFit/>
          </a:bodyPr>
          <a:lstStyle/>
          <a:p>
            <a:pPr algn="just" rtl="1"/>
            <a:r>
              <a:rPr lang="ar-TN" sz="16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احذرا:</a:t>
            </a:r>
          </a:p>
          <a:p>
            <a:pPr algn="just" rtl="1"/>
            <a:r>
              <a:rPr lang="ar-TN" sz="1400" dirty="0" smtClean="0">
                <a:latin typeface="Andalus" pitchFamily="18" charset="-78"/>
                <a:cs typeface="Andalus" pitchFamily="18" charset="-78"/>
              </a:rPr>
              <a:t>*</a:t>
            </a:r>
            <a:r>
              <a:rPr lang="ar-TN" sz="1400" dirty="0" smtClean="0">
                <a:solidFill>
                  <a:srgbClr val="FF0000"/>
                </a:solidFill>
                <a:latin typeface="Andalus" pitchFamily="18" charset="-78"/>
                <a:cs typeface="Andalus" pitchFamily="18" charset="-78"/>
              </a:rPr>
              <a:t>لا</a:t>
            </a:r>
            <a:r>
              <a:rPr lang="ar-TN" sz="1400" dirty="0" smtClean="0">
                <a:latin typeface="Andalus" pitchFamily="18" charset="-78"/>
                <a:cs typeface="Andalus" pitchFamily="18" charset="-78"/>
              </a:rPr>
              <a:t> تلمس منطقة الحرق بصورة مباشرة لتجنب انتقال العدوى.</a:t>
            </a:r>
          </a:p>
          <a:p>
            <a:pPr algn="just" rtl="1"/>
            <a:r>
              <a:rPr lang="ar-TN" sz="1400" dirty="0" smtClean="0">
                <a:latin typeface="Andalus" pitchFamily="18" charset="-78"/>
                <a:cs typeface="Andalus" pitchFamily="18" charset="-78"/>
              </a:rPr>
              <a:t>*</a:t>
            </a:r>
            <a:r>
              <a:rPr lang="ar-TN" sz="1400" dirty="0" smtClean="0">
                <a:solidFill>
                  <a:srgbClr val="FF0000"/>
                </a:solidFill>
                <a:latin typeface="Andalus" pitchFamily="18" charset="-78"/>
                <a:cs typeface="Andalus" pitchFamily="18" charset="-78"/>
              </a:rPr>
              <a:t>لا</a:t>
            </a:r>
            <a:r>
              <a:rPr lang="ar-TN" sz="1400" dirty="0" smtClean="0">
                <a:latin typeface="Andalus" pitchFamily="18" charset="-78"/>
                <a:cs typeface="Andalus" pitchFamily="18" charset="-78"/>
              </a:rPr>
              <a:t> تضع إي دهون أو زيوت أو مراهم.</a:t>
            </a:r>
          </a:p>
          <a:p>
            <a:pPr algn="just" rtl="1"/>
            <a:r>
              <a:rPr lang="ar-TN" sz="1400" dirty="0" smtClean="0">
                <a:latin typeface="Andalus" pitchFamily="18" charset="-78"/>
                <a:cs typeface="Andalus" pitchFamily="18" charset="-78"/>
              </a:rPr>
              <a:t>*</a:t>
            </a:r>
            <a:r>
              <a:rPr lang="ar-TN" sz="1400" dirty="0" smtClean="0">
                <a:solidFill>
                  <a:srgbClr val="FF0000"/>
                </a:solidFill>
                <a:latin typeface="Andalus" pitchFamily="18" charset="-78"/>
                <a:cs typeface="Andalus" pitchFamily="18" charset="-78"/>
              </a:rPr>
              <a:t>لا</a:t>
            </a:r>
            <a:r>
              <a:rPr lang="ar-TN" sz="1400" dirty="0" smtClean="0">
                <a:latin typeface="Andalus" pitchFamily="18" charset="-78"/>
                <a:cs typeface="Andalus" pitchFamily="18" charset="-78"/>
              </a:rPr>
              <a:t> تقم بفقئ فقاعات المياه الناتجة عن الحرق.</a:t>
            </a:r>
          </a:p>
          <a:p>
            <a:pPr algn="just" rtl="1"/>
            <a:r>
              <a:rPr lang="ar-TN" sz="1400" dirty="0" smtClean="0">
                <a:latin typeface="Andalus" pitchFamily="18" charset="-78"/>
                <a:cs typeface="Andalus" pitchFamily="18" charset="-78"/>
              </a:rPr>
              <a:t>*</a:t>
            </a:r>
            <a:r>
              <a:rPr lang="ar-TN" sz="1400" dirty="0" smtClean="0">
                <a:solidFill>
                  <a:srgbClr val="FF0000"/>
                </a:solidFill>
                <a:latin typeface="Andalus" pitchFamily="18" charset="-78"/>
                <a:cs typeface="Andalus" pitchFamily="18" charset="-78"/>
              </a:rPr>
              <a:t>لا</a:t>
            </a:r>
            <a:r>
              <a:rPr lang="ar-TN" sz="1400" dirty="0" smtClean="0">
                <a:latin typeface="Andalus" pitchFamily="18" charset="-78"/>
                <a:cs typeface="Andalus" pitchFamily="18" charset="-78"/>
              </a:rPr>
              <a:t> تستعمل القطن أو الشاش على موضع الحرق.</a:t>
            </a:r>
          </a:p>
        </p:txBody>
      </p:sp>
      <p:sp>
        <p:nvSpPr>
          <p:cNvPr id="42" name="ZoneTexte 41"/>
          <p:cNvSpPr txBox="1"/>
          <p:nvPr/>
        </p:nvSpPr>
        <p:spPr>
          <a:xfrm>
            <a:off x="6215074" y="5270857"/>
            <a:ext cx="2714644" cy="1015663"/>
          </a:xfrm>
          <a:prstGeom prst="rect">
            <a:avLst/>
          </a:prstGeom>
          <a:noFill/>
        </p:spPr>
        <p:txBody>
          <a:bodyPr wrap="square" rtlCol="0">
            <a:spAutoFit/>
          </a:bodyPr>
          <a:lstStyle/>
          <a:p>
            <a:pPr algn="justLow" rtl="1">
              <a:buFont typeface="Wingdings" pitchFamily="2" charset="2"/>
              <a:buChar char="ü"/>
            </a:pPr>
            <a:r>
              <a:rPr lang="ar-TN" sz="1600" dirty="0" smtClean="0">
                <a:solidFill>
                  <a:srgbClr val="0070C0"/>
                </a:solidFill>
                <a:latin typeface="Andalus" pitchFamily="18" charset="-78"/>
                <a:cs typeface="Andalus" pitchFamily="18" charset="-78"/>
              </a:rPr>
              <a:t> وضع الامتداد على الظهر مع ثني الركبتين: </a:t>
            </a:r>
          </a:p>
          <a:p>
            <a:pPr algn="justLow" rtl="1"/>
            <a:r>
              <a:rPr lang="ar-TN" sz="1400" dirty="0" smtClean="0">
                <a:latin typeface="Andalus" pitchFamily="18" charset="-78"/>
                <a:cs typeface="Andalus" pitchFamily="18" charset="-78"/>
              </a:rPr>
              <a:t>يستعمل هذا الوضع عند وجود مصاب له جرح خطير على مستوى البطن.</a:t>
            </a:r>
            <a:endParaRPr lang="fr-FR" sz="1400" dirty="0">
              <a:latin typeface="Andalus" pitchFamily="18" charset="-78"/>
              <a:cs typeface="Andalus" pitchFamily="18" charset="-78"/>
            </a:endParaRPr>
          </a:p>
        </p:txBody>
      </p:sp>
      <p:sp>
        <p:nvSpPr>
          <p:cNvPr id="43" name="ZoneTexte 42"/>
          <p:cNvSpPr txBox="1"/>
          <p:nvPr/>
        </p:nvSpPr>
        <p:spPr>
          <a:xfrm>
            <a:off x="7286644" y="4198158"/>
            <a:ext cx="1656847" cy="1231106"/>
          </a:xfrm>
          <a:prstGeom prst="rect">
            <a:avLst/>
          </a:prstGeom>
          <a:noFill/>
        </p:spPr>
        <p:txBody>
          <a:bodyPr wrap="square" rtlCol="0">
            <a:spAutoFit/>
          </a:bodyPr>
          <a:lstStyle/>
          <a:p>
            <a:pPr algn="justLow" rtl="1">
              <a:buFont typeface="Wingdings" pitchFamily="2" charset="2"/>
              <a:buChar char="ü"/>
            </a:pPr>
            <a:r>
              <a:rPr lang="ar-TN" sz="1600" dirty="0" smtClean="0">
                <a:solidFill>
                  <a:srgbClr val="0070C0"/>
                </a:solidFill>
                <a:latin typeface="Andalus" pitchFamily="18" charset="-78"/>
                <a:cs typeface="Andalus" pitchFamily="18" charset="-78"/>
              </a:rPr>
              <a:t> وضع الامتداد على الظهر:</a:t>
            </a:r>
          </a:p>
          <a:p>
            <a:pPr algn="justLow" rtl="1"/>
            <a:r>
              <a:rPr lang="ar-TN" sz="1400" dirty="0" smtClean="0">
                <a:latin typeface="Andalus" pitchFamily="18" charset="-78"/>
                <a:cs typeface="Andalus" pitchFamily="18" charset="-78"/>
              </a:rPr>
              <a:t>يستعمل هذا الوضع للوقاية من حالة الصد.</a:t>
            </a:r>
          </a:p>
          <a:p>
            <a:pPr algn="justLow" rtl="1"/>
            <a:endParaRPr lang="fr-FR" sz="1400" dirty="0">
              <a:latin typeface="Andalus" pitchFamily="18" charset="-78"/>
              <a:cs typeface="Andalus" pitchFamily="18" charset="-78"/>
            </a:endParaRPr>
          </a:p>
        </p:txBody>
      </p:sp>
      <p:pic>
        <p:nvPicPr>
          <p:cNvPr id="1034" name="Picture 10" descr="C:\Users\pc\Desktop\mensi yosra\YOSRA\secu_position1.JPG"/>
          <p:cNvPicPr>
            <a:picLocks noChangeAspect="1" noChangeArrowheads="1"/>
          </p:cNvPicPr>
          <p:nvPr/>
        </p:nvPicPr>
        <p:blipFill>
          <a:blip r:embed="rId9" cstate="print"/>
          <a:srcRect l="885" t="41139" r="78748" b="19303"/>
          <a:stretch>
            <a:fillRect/>
          </a:stretch>
        </p:blipFill>
        <p:spPr bwMode="auto">
          <a:xfrm>
            <a:off x="6215074" y="1857364"/>
            <a:ext cx="928694"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Rectangle 31"/>
          <p:cNvSpPr/>
          <p:nvPr/>
        </p:nvSpPr>
        <p:spPr>
          <a:xfrm>
            <a:off x="6143636" y="585597"/>
            <a:ext cx="2786082" cy="1200329"/>
          </a:xfrm>
          <a:prstGeom prst="rect">
            <a:avLst/>
          </a:prstGeom>
        </p:spPr>
        <p:txBody>
          <a:bodyPr wrap="square">
            <a:spAutoFit/>
          </a:bodyPr>
          <a:lstStyle/>
          <a:p>
            <a:pPr algn="justLow" rtl="1"/>
            <a:r>
              <a:rPr lang="ar-SA" sz="1600" dirty="0" smtClean="0">
                <a:solidFill>
                  <a:srgbClr val="00B050"/>
                </a:solidFill>
                <a:latin typeface="Andalus" pitchFamily="18" charset="-78"/>
                <a:cs typeface="Andalus" pitchFamily="18" charset="-78"/>
              </a:rPr>
              <a:t>التعريف والأهداف</a:t>
            </a:r>
            <a:endParaRPr lang="fr-FR" sz="1600" dirty="0" smtClean="0">
              <a:solidFill>
                <a:srgbClr val="00B050"/>
              </a:solidFill>
              <a:latin typeface="Andalus" pitchFamily="18" charset="-78"/>
              <a:cs typeface="Andalus" pitchFamily="18" charset="-78"/>
            </a:endParaRPr>
          </a:p>
          <a:p>
            <a:pPr algn="justLow" rtl="1"/>
            <a:r>
              <a:rPr lang="fr-FR" sz="1400" dirty="0" smtClean="0">
                <a:latin typeface="Andalus" pitchFamily="18" charset="-78"/>
                <a:cs typeface="Andalus" pitchFamily="18" charset="-78"/>
              </a:rPr>
              <a:t> </a:t>
            </a:r>
            <a:r>
              <a:rPr lang="ar-SA" sz="1400" dirty="0" smtClean="0">
                <a:latin typeface="Andalus" pitchFamily="18" charset="-78"/>
                <a:cs typeface="Andalus" pitchFamily="18" charset="-78"/>
              </a:rPr>
              <a:t>هي أوضاع مريحة ومناسبة يوضع فيها المصاب تفاديا للمضاعفات وتخفيفا للآلام في انتظار وصول النجدة المختصة أو أثناء النقل للمستشفى بعد تلقي الإسعافات الأولية</a:t>
            </a:r>
            <a:r>
              <a:rPr lang="fr-FR" sz="1400" dirty="0" smtClean="0">
                <a:latin typeface="Andalus" pitchFamily="18" charset="-78"/>
                <a:cs typeface="Andalus" pitchFamily="18" charset="-78"/>
              </a:rPr>
              <a:t>.</a:t>
            </a:r>
            <a:endParaRPr lang="fr-FR" sz="1400" dirty="0">
              <a:latin typeface="Andalus" pitchFamily="18" charset="-78"/>
              <a:cs typeface="Andalus" pitchFamily="18" charset="-78"/>
            </a:endParaRPr>
          </a:p>
        </p:txBody>
      </p:sp>
      <p:pic>
        <p:nvPicPr>
          <p:cNvPr id="2050" name="Picture 2" descr="C:\Users\pc\Desktop\mensi yosra\YOSRA\6_c58ge.gif"/>
          <p:cNvPicPr>
            <a:picLocks noChangeAspect="1" noChangeArrowheads="1"/>
          </p:cNvPicPr>
          <p:nvPr/>
        </p:nvPicPr>
        <p:blipFill>
          <a:blip r:embed="rId10" cstate="print"/>
          <a:srcRect t="22727"/>
          <a:stretch>
            <a:fillRect/>
          </a:stretch>
        </p:blipFill>
        <p:spPr bwMode="auto">
          <a:xfrm>
            <a:off x="6215074" y="4214818"/>
            <a:ext cx="1071570"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Users\pc\Desktop\mensi yosra\YOSRA\وضعية نصف الجلوس.jpg"/>
          <p:cNvPicPr>
            <a:picLocks noChangeAspect="1" noChangeArrowheads="1"/>
          </p:cNvPicPr>
          <p:nvPr/>
        </p:nvPicPr>
        <p:blipFill>
          <a:blip r:embed="rId11" cstate="print"/>
          <a:srcRect/>
          <a:stretch>
            <a:fillRect/>
          </a:stretch>
        </p:blipFill>
        <p:spPr bwMode="auto">
          <a:xfrm>
            <a:off x="6215074" y="3214686"/>
            <a:ext cx="857256" cy="950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descr="C:\Users\pc\Desktop\mensi yosra\MENSI\1548005393.jpg"/>
          <p:cNvPicPr>
            <a:picLocks noChangeAspect="1" noChangeArrowheads="1"/>
          </p:cNvPicPr>
          <p:nvPr/>
        </p:nvPicPr>
        <p:blipFill>
          <a:blip r:embed="rId12" cstate="print"/>
          <a:srcRect t="3750" r="86250" b="88750"/>
          <a:stretch>
            <a:fillRect/>
          </a:stretch>
        </p:blipFill>
        <p:spPr bwMode="auto">
          <a:xfrm>
            <a:off x="1500166" y="1714488"/>
            <a:ext cx="785798" cy="428628"/>
          </a:xfrm>
          <a:prstGeom prst="rect">
            <a:avLst/>
          </a:prstGeom>
          <a:noFill/>
        </p:spPr>
      </p:pic>
      <p:pic>
        <p:nvPicPr>
          <p:cNvPr id="34" name="Picture 3" descr="C:\Users\pc\Desktop\himéya\258362_102681273148280_6660837_o.jpg"/>
          <p:cNvPicPr>
            <a:picLocks noChangeAspect="1" noChangeArrowheads="1"/>
          </p:cNvPicPr>
          <p:nvPr/>
        </p:nvPicPr>
        <p:blipFill>
          <a:blip r:embed="rId13" cstate="print"/>
          <a:srcRect/>
          <a:stretch>
            <a:fillRect/>
          </a:stretch>
        </p:blipFill>
        <p:spPr bwMode="auto">
          <a:xfrm flipH="1">
            <a:off x="214282" y="357166"/>
            <a:ext cx="571504" cy="476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072198" y="615245"/>
            <a:ext cx="2714644" cy="1692771"/>
          </a:xfrm>
          <a:prstGeom prst="rect">
            <a:avLst/>
          </a:prstGeom>
          <a:noFill/>
        </p:spPr>
        <p:txBody>
          <a:bodyPr wrap="square" rtlCol="0">
            <a:spAutoFit/>
          </a:bodyPr>
          <a:lstStyle/>
          <a:p>
            <a:pPr algn="ctr" rtl="1"/>
            <a:r>
              <a:rPr lang="ar-TN" sz="1600" b="1" i="1" u="sng" dirty="0" smtClean="0">
                <a:solidFill>
                  <a:srgbClr val="FF0000"/>
                </a:solidFill>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ماهي الإسعافات الأولية</a:t>
            </a:r>
          </a:p>
          <a:p>
            <a:pPr algn="r" rtl="1"/>
            <a:r>
              <a:rPr lang="ar-TN" sz="1100" dirty="0" smtClean="0">
                <a:latin typeface="Andalus" pitchFamily="18" charset="-78"/>
                <a:ea typeface="Arial Unicode MS" pitchFamily="34" charset="-128"/>
                <a:cs typeface="Andalus" pitchFamily="18" charset="-78"/>
              </a:rPr>
              <a:t>هي الإجراءات التي يمكن للإفراد الموجودين في مكان الحادث أو الناقلين للمصاب تقديمها قبل وصوله إلى مركز الرعاية الصحية. وقد تكون هذه الإسعافات هي الفاصل بين الحياة والموت في كثير من الأحيان لذا فالتدريب على التصرف السليم إضافة لعامل السرعة عنصران أساسيان في الإسعاف الأولى.</a:t>
            </a:r>
          </a:p>
          <a:p>
            <a:pPr algn="r" rtl="1"/>
            <a:endParaRPr lang="ar-TN" sz="1100" dirty="0" smtClean="0">
              <a:latin typeface="Andalus" pitchFamily="18" charset="-78"/>
              <a:ea typeface="Arial Unicode MS" pitchFamily="34" charset="-128"/>
              <a:cs typeface="Andalus" pitchFamily="18" charset="-78"/>
            </a:endParaRPr>
          </a:p>
          <a:p>
            <a:pPr algn="r" rtl="1"/>
            <a:endParaRPr lang="fr-FR" sz="1100" dirty="0">
              <a:latin typeface="Andalus" pitchFamily="18" charset="-78"/>
              <a:ea typeface="Arial Unicode MS" pitchFamily="34" charset="-128"/>
              <a:cs typeface="Andalus" pitchFamily="18" charset="-78"/>
            </a:endParaRPr>
          </a:p>
        </p:txBody>
      </p:sp>
      <p:sp>
        <p:nvSpPr>
          <p:cNvPr id="8" name="ZoneTexte 7"/>
          <p:cNvSpPr txBox="1"/>
          <p:nvPr/>
        </p:nvSpPr>
        <p:spPr>
          <a:xfrm>
            <a:off x="3143240" y="500042"/>
            <a:ext cx="2714644" cy="2970044"/>
          </a:xfrm>
          <a:prstGeom prst="rect">
            <a:avLst/>
          </a:prstGeom>
          <a:noFill/>
        </p:spPr>
        <p:txBody>
          <a:bodyPr wrap="square" rtlCol="0">
            <a:spAutoFit/>
          </a:bodyPr>
          <a:lstStyle/>
          <a:p>
            <a:pPr algn="ctr" rtl="1"/>
            <a:r>
              <a:rPr lang="ar-TN" sz="16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كيف تنقذ حياة شخص بحالة اختناق</a:t>
            </a:r>
          </a:p>
          <a:p>
            <a:pPr algn="just" rtl="1"/>
            <a:r>
              <a:rPr lang="ar-TN" sz="1100" dirty="0" smtClean="0">
                <a:latin typeface="Andalus" pitchFamily="18" charset="-78"/>
                <a:cs typeface="Andalus" pitchFamily="18" charset="-78"/>
              </a:rPr>
              <a:t>هو توقف التنفس نتيجة امتناع الهواء عن الوصول إلى الرئتين بسبب ما (ابتلاع جسم غريب عن طريق الفم)</a:t>
            </a:r>
          </a:p>
          <a:p>
            <a:pPr algn="ctr" rtl="1"/>
            <a:r>
              <a:rPr lang="ar-TN" sz="1400" b="1" i="1" dirty="0" smtClean="0">
                <a:solidFill>
                  <a:srgbClr val="0070C0"/>
                </a:solidFill>
                <a:effectLst>
                  <a:outerShdw blurRad="38100" dist="38100" dir="2700000" algn="tl">
                    <a:srgbClr val="000000">
                      <a:alpha val="43137"/>
                    </a:srgbClr>
                  </a:outerShdw>
                </a:effectLst>
                <a:latin typeface="Andalus" pitchFamily="18" charset="-78"/>
                <a:cs typeface="Andalus" pitchFamily="18" charset="-78"/>
              </a:rPr>
              <a:t>العلامات</a:t>
            </a:r>
          </a:p>
          <a:p>
            <a:pPr algn="just" rtl="1"/>
            <a:r>
              <a:rPr lang="ar-TN" sz="1100" dirty="0" smtClean="0">
                <a:latin typeface="Andalus" pitchFamily="18" charset="-78"/>
                <a:cs typeface="Andalus" pitchFamily="18" charset="-78"/>
              </a:rPr>
              <a:t>-نفس ضعيف أو متقطع</a:t>
            </a:r>
          </a:p>
          <a:p>
            <a:pPr algn="just" rtl="1"/>
            <a:r>
              <a:rPr lang="ar-TN" sz="1100" dirty="0" smtClean="0">
                <a:latin typeface="Andalus" pitchFamily="18" charset="-78"/>
                <a:cs typeface="Andalus" pitchFamily="18" charset="-78"/>
              </a:rPr>
              <a:t> – فقدان الوعي</a:t>
            </a:r>
          </a:p>
          <a:p>
            <a:pPr algn="just" rtl="1"/>
            <a:r>
              <a:rPr lang="ar-TN" sz="1100" dirty="0" smtClean="0">
                <a:latin typeface="Andalus" pitchFamily="18" charset="-78"/>
                <a:cs typeface="Andalus" pitchFamily="18" charset="-78"/>
              </a:rPr>
              <a:t> – ازرقاق</a:t>
            </a:r>
          </a:p>
          <a:p>
            <a:pPr algn="just" rtl="1"/>
            <a:endParaRPr lang="ar-TN" sz="1100" dirty="0" smtClean="0">
              <a:latin typeface="Andalus" pitchFamily="18" charset="-78"/>
              <a:cs typeface="Andalus" pitchFamily="18" charset="-78"/>
            </a:endParaRPr>
          </a:p>
          <a:p>
            <a:pPr algn="ctr" rtl="1"/>
            <a:r>
              <a:rPr lang="ar-TN" sz="1400" b="1" i="1" u="sng"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rPr>
              <a:t>تدبير الإسعاف</a:t>
            </a:r>
          </a:p>
          <a:p>
            <a:pPr algn="just" rtl="1"/>
            <a:endParaRPr lang="ar-TN" sz="1100" dirty="0" smtClean="0">
              <a:latin typeface="Andalus" pitchFamily="18" charset="-78"/>
              <a:cs typeface="Andalus" pitchFamily="18" charset="-78"/>
            </a:endParaRPr>
          </a:p>
          <a:p>
            <a:pPr algn="just" rtl="1"/>
            <a:endParaRPr lang="ar-TN" sz="1100" dirty="0" smtClean="0">
              <a:latin typeface="Andalus" pitchFamily="18" charset="-78"/>
              <a:cs typeface="Andalus" pitchFamily="18" charset="-78"/>
            </a:endParaRPr>
          </a:p>
          <a:p>
            <a:pPr algn="just" rtl="1"/>
            <a:endParaRPr lang="ar-TN" sz="11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ar-TN" sz="11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ar-TN" sz="11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ar-TN" sz="11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fr-FR" sz="1100" b="1" i="1"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9" name="ZoneTexte 8"/>
          <p:cNvSpPr txBox="1"/>
          <p:nvPr/>
        </p:nvSpPr>
        <p:spPr>
          <a:xfrm>
            <a:off x="6000760" y="1857364"/>
            <a:ext cx="2786082" cy="2031325"/>
          </a:xfrm>
          <a:prstGeom prst="rect">
            <a:avLst/>
          </a:prstGeom>
          <a:noFill/>
        </p:spPr>
        <p:txBody>
          <a:bodyPr wrap="square" rtlCol="0">
            <a:spAutoFit/>
          </a:bodyPr>
          <a:lstStyle/>
          <a:p>
            <a:pPr algn="ctr" rtl="1"/>
            <a:r>
              <a:rPr lang="ar-TN" sz="1600"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القواعد الأساسية في الإسعاف </a:t>
            </a:r>
          </a:p>
          <a:p>
            <a:pPr algn="r" rtl="1">
              <a:buFontTx/>
              <a:buChar char="-"/>
            </a:pPr>
            <a:r>
              <a:rPr lang="ar-TN" sz="1100" dirty="0" smtClean="0">
                <a:latin typeface="Andalus" pitchFamily="18" charset="-78"/>
                <a:cs typeface="Andalus" pitchFamily="18" charset="-78"/>
              </a:rPr>
              <a:t>إبعاد المصاب عن مصدر الخطر.</a:t>
            </a:r>
          </a:p>
          <a:p>
            <a:pPr algn="r" rtl="1">
              <a:buFontTx/>
              <a:buChar char="-"/>
            </a:pPr>
            <a:r>
              <a:rPr lang="ar-TN" sz="1100" dirty="0" smtClean="0">
                <a:latin typeface="Andalus" pitchFamily="18" charset="-78"/>
                <a:cs typeface="Andalus" pitchFamily="18" charset="-78"/>
              </a:rPr>
              <a:t>فك الأربطة والأحزمة والملابس الضيقة.</a:t>
            </a:r>
          </a:p>
          <a:p>
            <a:pPr algn="r" rtl="1">
              <a:buFontTx/>
              <a:buChar char="-"/>
            </a:pPr>
            <a:r>
              <a:rPr lang="ar-TN" sz="1100" dirty="0" smtClean="0">
                <a:latin typeface="Andalus" pitchFamily="18" charset="-78"/>
                <a:cs typeface="Andalus" pitchFamily="18" charset="-78"/>
              </a:rPr>
              <a:t>تمزيق أو قص الملابس حول مكان الجرح أو الإصابة.</a:t>
            </a:r>
          </a:p>
          <a:p>
            <a:pPr algn="r" rtl="1">
              <a:buFontTx/>
              <a:buChar char="-"/>
            </a:pPr>
            <a:r>
              <a:rPr lang="ar-TN" sz="1100" dirty="0" smtClean="0">
                <a:latin typeface="Andalus" pitchFamily="18" charset="-78"/>
                <a:cs typeface="Andalus" pitchFamily="18" charset="-78"/>
              </a:rPr>
              <a:t>إذا كان التنفس متوقفا اجر له تنفسا صناعيا من الفم للفم فورا.</a:t>
            </a:r>
          </a:p>
          <a:p>
            <a:pPr algn="r" rtl="1">
              <a:buFontTx/>
              <a:buChar char="-"/>
            </a:pPr>
            <a:r>
              <a:rPr lang="ar-TN" sz="1100" dirty="0" smtClean="0">
                <a:latin typeface="Andalus" pitchFamily="18" charset="-78"/>
                <a:cs typeface="Andalus" pitchFamily="18" charset="-78"/>
              </a:rPr>
              <a:t>لا يعطى المغمى عليه أي شيء بالفم.</a:t>
            </a:r>
          </a:p>
          <a:p>
            <a:pPr algn="r" rtl="1"/>
            <a:r>
              <a:rPr lang="ar-TN" sz="1100" dirty="0" smtClean="0">
                <a:latin typeface="Andalus" pitchFamily="18" charset="-78"/>
                <a:cs typeface="Andalus" pitchFamily="18" charset="-78"/>
              </a:rPr>
              <a:t>- إذا كان المصاب في حالة إغماء: ابحث عن أي جسم غريب في الفم كالأسنان الصناعية أو بقايا القئ وأزلها وأمل رأسه جانبا والى الأسفل إذا أمكن واجذب لسانه إلى الأمام حتى لا يختنق </a:t>
            </a:r>
          </a:p>
          <a:p>
            <a:pPr algn="r" rtl="1"/>
            <a:endParaRPr lang="fr-FR" sz="1100" dirty="0">
              <a:latin typeface="Andalus" pitchFamily="18" charset="-78"/>
              <a:cs typeface="Andalus" pitchFamily="18" charset="-78"/>
            </a:endParaRPr>
          </a:p>
        </p:txBody>
      </p:sp>
      <p:pic>
        <p:nvPicPr>
          <p:cNvPr id="10" name="Picture 2" descr="C:\Users\pc\Desktop\mensi yosra\YOSRA\Nouveau dossier\gallery_1238292042.jpg"/>
          <p:cNvPicPr>
            <a:picLocks noChangeAspect="1" noChangeArrowheads="1"/>
          </p:cNvPicPr>
          <p:nvPr/>
        </p:nvPicPr>
        <p:blipFill>
          <a:blip r:embed="rId2" cstate="print"/>
          <a:srcRect l="36112" t="29851" r="36804" b="35821"/>
          <a:stretch>
            <a:fillRect/>
          </a:stretch>
        </p:blipFill>
        <p:spPr bwMode="auto">
          <a:xfrm>
            <a:off x="3357554" y="1285860"/>
            <a:ext cx="714380" cy="672358"/>
          </a:xfrm>
          <a:prstGeom prst="rect">
            <a:avLst/>
          </a:prstGeom>
          <a:noFill/>
        </p:spPr>
      </p:pic>
      <p:pic>
        <p:nvPicPr>
          <p:cNvPr id="11" name="Picture 2" descr="C:\Users\pc\Desktop\mensi yosra\YOSRA\Nouveau dossier\gallery_1238292042.jpg"/>
          <p:cNvPicPr>
            <a:picLocks noChangeAspect="1" noChangeArrowheads="1"/>
          </p:cNvPicPr>
          <p:nvPr/>
        </p:nvPicPr>
        <p:blipFill>
          <a:blip r:embed="rId2" cstate="print"/>
          <a:srcRect l="7899" t="43283" r="76302" b="28359"/>
          <a:stretch>
            <a:fillRect/>
          </a:stretch>
        </p:blipFill>
        <p:spPr bwMode="auto">
          <a:xfrm>
            <a:off x="3357554" y="2252702"/>
            <a:ext cx="571504" cy="573147"/>
          </a:xfrm>
          <a:prstGeom prst="rect">
            <a:avLst/>
          </a:prstGeom>
          <a:ln>
            <a:noFill/>
          </a:ln>
          <a:effectLst>
            <a:outerShdw blurRad="292100" dist="139700" dir="2700000" algn="tl" rotWithShape="0">
              <a:srgbClr val="333333">
                <a:alpha val="65000"/>
              </a:srgbClr>
            </a:outerShdw>
          </a:effectLst>
        </p:spPr>
      </p:pic>
      <p:pic>
        <p:nvPicPr>
          <p:cNvPr id="12" name="Picture 3" descr="C:\Users\pc\Desktop\mensi yosra\YOSRA\Nouveau dossier\images ا.jpg"/>
          <p:cNvPicPr>
            <a:picLocks noChangeAspect="1" noChangeArrowheads="1"/>
          </p:cNvPicPr>
          <p:nvPr/>
        </p:nvPicPr>
        <p:blipFill>
          <a:blip r:embed="rId3" cstate="print"/>
          <a:srcRect l="72117" t="47436" r="4929" b="33424"/>
          <a:stretch>
            <a:fillRect/>
          </a:stretch>
        </p:blipFill>
        <p:spPr bwMode="auto">
          <a:xfrm>
            <a:off x="3428992" y="2928934"/>
            <a:ext cx="675414" cy="471423"/>
          </a:xfrm>
          <a:prstGeom prst="rect">
            <a:avLst/>
          </a:prstGeom>
          <a:ln>
            <a:noFill/>
          </a:ln>
          <a:effectLst>
            <a:outerShdw blurRad="292100" dist="139700" dir="2700000" algn="tl" rotWithShape="0">
              <a:srgbClr val="333333">
                <a:alpha val="65000"/>
              </a:srgbClr>
            </a:outerShdw>
          </a:effectLst>
        </p:spPr>
      </p:pic>
      <p:pic>
        <p:nvPicPr>
          <p:cNvPr id="13" name="Picture 3" descr="C:\Users\pc\Desktop\mensi yosra\YOSRA\Nouveau dossier\images ا.jpg"/>
          <p:cNvPicPr>
            <a:picLocks noChangeAspect="1" noChangeArrowheads="1"/>
          </p:cNvPicPr>
          <p:nvPr/>
        </p:nvPicPr>
        <p:blipFill>
          <a:blip r:embed="rId4" cstate="print"/>
          <a:srcRect l="39063" t="50000" r="43359" b="27898"/>
          <a:stretch>
            <a:fillRect/>
          </a:stretch>
        </p:blipFill>
        <p:spPr bwMode="auto">
          <a:xfrm>
            <a:off x="3428992" y="3571876"/>
            <a:ext cx="571504" cy="779324"/>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4105508" y="2285992"/>
            <a:ext cx="1784720" cy="430887"/>
          </a:xfrm>
          <a:prstGeom prst="rect">
            <a:avLst/>
          </a:prstGeom>
        </p:spPr>
        <p:txBody>
          <a:bodyPr wrap="square">
            <a:spAutoFit/>
          </a:bodyPr>
          <a:lstStyle/>
          <a:p>
            <a:pPr algn="just" rtl="1"/>
            <a:r>
              <a:rPr lang="ar-TN" sz="1100" dirty="0" smtClean="0">
                <a:latin typeface="Andalus" pitchFamily="18" charset="-78"/>
                <a:cs typeface="Andalus" pitchFamily="18" charset="-78"/>
              </a:rPr>
              <a:t>01-ادفع رأس المصاب إلى الأمام، واضرب بقوة بين الكتفين.</a:t>
            </a:r>
          </a:p>
        </p:txBody>
      </p:sp>
      <p:sp>
        <p:nvSpPr>
          <p:cNvPr id="15" name="ZoneTexte 14"/>
          <p:cNvSpPr txBox="1"/>
          <p:nvPr/>
        </p:nvSpPr>
        <p:spPr>
          <a:xfrm>
            <a:off x="4160086" y="2714620"/>
            <a:ext cx="1752362" cy="600164"/>
          </a:xfrm>
          <a:prstGeom prst="rect">
            <a:avLst/>
          </a:prstGeom>
          <a:noFill/>
        </p:spPr>
        <p:txBody>
          <a:bodyPr wrap="square" rtlCol="0">
            <a:spAutoFit/>
          </a:bodyPr>
          <a:lstStyle/>
          <a:p>
            <a:pPr algn="just" rtl="1"/>
            <a:r>
              <a:rPr lang="ar-TN" sz="1100" dirty="0" smtClean="0">
                <a:latin typeface="Andalus" pitchFamily="18" charset="-78"/>
                <a:cs typeface="Andalus" pitchFamily="18" charset="-78"/>
              </a:rPr>
              <a:t>02-عند الأطفال الصغار ضع الطفل على يدك لإسناد ظهره وأدير وجهه نحو الأسفل واضربي على ظهره خمس.</a:t>
            </a:r>
            <a:endParaRPr lang="fr-FR" sz="1100" dirty="0">
              <a:latin typeface="Andalus" pitchFamily="18" charset="-78"/>
              <a:cs typeface="Andalus" pitchFamily="18" charset="-78"/>
            </a:endParaRPr>
          </a:p>
        </p:txBody>
      </p:sp>
      <p:sp>
        <p:nvSpPr>
          <p:cNvPr id="16" name="ZoneTexte 15"/>
          <p:cNvSpPr txBox="1"/>
          <p:nvPr/>
        </p:nvSpPr>
        <p:spPr>
          <a:xfrm>
            <a:off x="4071934" y="3286124"/>
            <a:ext cx="1857388" cy="938719"/>
          </a:xfrm>
          <a:prstGeom prst="rect">
            <a:avLst/>
          </a:prstGeom>
          <a:noFill/>
        </p:spPr>
        <p:txBody>
          <a:bodyPr wrap="square" rtlCol="0">
            <a:spAutoFit/>
          </a:bodyPr>
          <a:lstStyle/>
          <a:p>
            <a:pPr algn="just" rtl="1"/>
            <a:r>
              <a:rPr lang="ar-TN" sz="1100" dirty="0" smtClean="0">
                <a:latin typeface="Andalus" pitchFamily="18" charset="-78"/>
                <a:cs typeface="Andalus" pitchFamily="18" charset="-78"/>
              </a:rPr>
              <a:t>03- أحيط بكلتا ذراعيك كامل البطن في المنطقة تحت القفص الصدري، واضغط نحو الداخل والأعلى عدة مرات.</a:t>
            </a:r>
          </a:p>
          <a:p>
            <a:pPr algn="just" rtl="1"/>
            <a:r>
              <a:rPr lang="ar-TN" sz="1100" dirty="0" smtClean="0">
                <a:latin typeface="Andalus" pitchFamily="18" charset="-78"/>
                <a:cs typeface="Andalus" pitchFamily="18" charset="-78"/>
              </a:rPr>
              <a:t>كرر هذه المحاولة عدة مرات حتى يخرج الجسم الغريب</a:t>
            </a:r>
            <a:endParaRPr lang="fr-FR" sz="1100" dirty="0">
              <a:latin typeface="Andalus" pitchFamily="18" charset="-78"/>
              <a:cs typeface="Andalus" pitchFamily="18" charset="-78"/>
            </a:endParaRPr>
          </a:p>
        </p:txBody>
      </p:sp>
      <p:sp>
        <p:nvSpPr>
          <p:cNvPr id="17" name="ZoneTexte 16"/>
          <p:cNvSpPr txBox="1"/>
          <p:nvPr/>
        </p:nvSpPr>
        <p:spPr>
          <a:xfrm>
            <a:off x="3357554" y="5427005"/>
            <a:ext cx="2500330" cy="430887"/>
          </a:xfrm>
          <a:prstGeom prst="rect">
            <a:avLst/>
          </a:prstGeom>
          <a:noFill/>
        </p:spPr>
        <p:txBody>
          <a:bodyPr wrap="square" rtlCol="0">
            <a:spAutoFit/>
          </a:bodyPr>
          <a:lstStyle/>
          <a:p>
            <a:pPr algn="ctr" rtl="1"/>
            <a:r>
              <a:rPr lang="ar-TN" sz="1100" u="sng" dirty="0" smtClean="0">
                <a:solidFill>
                  <a:srgbClr val="FF0000"/>
                </a:solidFill>
                <a:latin typeface="Andalus" pitchFamily="18" charset="-78"/>
                <a:cs typeface="Andalus" pitchFamily="18" charset="-78"/>
              </a:rPr>
              <a:t>ملاحظة: </a:t>
            </a:r>
            <a:r>
              <a:rPr lang="ar-TN" sz="1100" dirty="0" smtClean="0">
                <a:latin typeface="Andalus" pitchFamily="18" charset="-78"/>
                <a:cs typeface="Andalus" pitchFamily="18" charset="-78"/>
              </a:rPr>
              <a:t>لا تجري أي تدبير عند وجود سعال باعتباره وسيلة لطرد الجسم الغريب.</a:t>
            </a:r>
            <a:endParaRPr lang="fr-FR" sz="1100" dirty="0">
              <a:latin typeface="Andalus" pitchFamily="18" charset="-78"/>
              <a:cs typeface="Andalus" pitchFamily="18" charset="-78"/>
            </a:endParaRPr>
          </a:p>
        </p:txBody>
      </p:sp>
      <p:sp>
        <p:nvSpPr>
          <p:cNvPr id="18" name="Arrondir un rectangle avec un coin diagonal 17"/>
          <p:cNvSpPr/>
          <p:nvPr/>
        </p:nvSpPr>
        <p:spPr>
          <a:xfrm>
            <a:off x="71406" y="214290"/>
            <a:ext cx="3000396" cy="6295822"/>
          </a:xfrm>
          <a:prstGeom prst="round2DiagRect">
            <a:avLst/>
          </a:prstGeom>
          <a:solidFill>
            <a:schemeClr val="accent2">
              <a:lumMod val="60000"/>
              <a:lumOff val="40000"/>
            </a:schemeClr>
          </a:solidFill>
          <a:ln w="0" cmpd="sng">
            <a:solidFill>
              <a:srgbClr val="FF0000">
                <a:alpha val="0"/>
              </a:srgbClr>
            </a:solidFill>
          </a:ln>
          <a:effectLst>
            <a:innerShdw blurRad="685800" dist="50800" dir="8100000">
              <a:srgbClr val="FF0000"/>
            </a:innerShdw>
          </a:effectLst>
          <a:scene3d>
            <a:camera prst="orthographicFront"/>
            <a:lightRig rig="threePt" dir="t"/>
          </a:scene3d>
          <a:sp3d prstMaterial="matte">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Arrondir un rectangle avec un coin diagonal 18"/>
          <p:cNvSpPr/>
          <p:nvPr/>
        </p:nvSpPr>
        <p:spPr>
          <a:xfrm flipV="1">
            <a:off x="3071802" y="214290"/>
            <a:ext cx="3000396" cy="6295822"/>
          </a:xfrm>
          <a:prstGeom prst="round2DiagRect">
            <a:avLst/>
          </a:prstGeom>
          <a:solidFill>
            <a:schemeClr val="accent2">
              <a:lumMod val="60000"/>
              <a:lumOff val="40000"/>
            </a:schemeClr>
          </a:solidFill>
          <a:ln w="0" cmpd="sng">
            <a:solidFill>
              <a:srgbClr val="FF0000"/>
            </a:solidFill>
          </a:ln>
          <a:effectLst>
            <a:innerShdw blurRad="685800" dist="50800" dir="8100000">
              <a:srgbClr val="FF0000"/>
            </a:innerShdw>
          </a:effectLst>
          <a:scene3d>
            <a:camera prst="orthographicFront"/>
            <a:lightRig rig="threePt" dir="t"/>
          </a:scene3d>
          <a:sp3d prstMaterial="matte">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fr-FR"/>
          </a:p>
        </p:txBody>
      </p:sp>
      <p:sp>
        <p:nvSpPr>
          <p:cNvPr id="20" name="Arrondir un rectangle avec un coin diagonal 19"/>
          <p:cNvSpPr/>
          <p:nvPr/>
        </p:nvSpPr>
        <p:spPr>
          <a:xfrm>
            <a:off x="6072198" y="214290"/>
            <a:ext cx="3000396" cy="6286544"/>
          </a:xfrm>
          <a:prstGeom prst="round2DiagRect">
            <a:avLst/>
          </a:prstGeom>
          <a:solidFill>
            <a:schemeClr val="accent2">
              <a:lumMod val="60000"/>
              <a:lumOff val="40000"/>
            </a:schemeClr>
          </a:solidFill>
          <a:ln w="0" cmpd="sng">
            <a:solidFill>
              <a:srgbClr val="FF0000"/>
            </a:solidFill>
          </a:ln>
          <a:effectLst>
            <a:innerShdw blurRad="685800" dist="50800" dir="8100000">
              <a:srgbClr val="FF0000"/>
            </a:innerShdw>
          </a:effectLst>
          <a:scene3d>
            <a:camera prst="orthographicFront"/>
            <a:lightRig rig="threePt" dir="t"/>
          </a:scene3d>
          <a:sp3d prstMaterial="matte">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fr-FR" dirty="0"/>
          </a:p>
        </p:txBody>
      </p:sp>
      <p:sp>
        <p:nvSpPr>
          <p:cNvPr id="30" name="ZoneTexte 29"/>
          <p:cNvSpPr txBox="1"/>
          <p:nvPr/>
        </p:nvSpPr>
        <p:spPr>
          <a:xfrm>
            <a:off x="6143636" y="263420"/>
            <a:ext cx="2829362" cy="2308324"/>
          </a:xfrm>
          <a:prstGeom prst="rect">
            <a:avLst/>
          </a:prstGeom>
          <a:noFill/>
        </p:spPr>
        <p:txBody>
          <a:bodyPr wrap="square" rtlCol="0">
            <a:spAutoFit/>
          </a:bodyPr>
          <a:lstStyle/>
          <a:p>
            <a:pPr algn="ctr" rtl="1"/>
            <a:r>
              <a:rPr lang="ar-TN" b="1" i="1" u="sng" dirty="0" smtClean="0">
                <a:solidFill>
                  <a:srgbClr val="FF0000"/>
                </a:solidFill>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ماهي الإسعافات الأولية</a:t>
            </a:r>
          </a:p>
          <a:p>
            <a:pPr algn="just" rtl="1"/>
            <a:r>
              <a:rPr lang="ar-TN" sz="1400" dirty="0" smtClean="0">
                <a:latin typeface="Andalus" pitchFamily="18" charset="-78"/>
                <a:ea typeface="Arial Unicode MS" pitchFamily="34" charset="-128"/>
                <a:cs typeface="Andalus" pitchFamily="18" charset="-78"/>
              </a:rPr>
              <a:t>هي الإجراءات التي يمكن للأفراد الموجودين في مكان الحادث أو الناقلين للمصاب تقديمها قبل وصوله إلى مركز الرعاية الصحية. وقد تكون هذه الإسعافات هي الفاصل بين الحياة والموت في كثير من الأحيان لذا فالتدريب على التصرف السليم إضافة لعامل السرعة عنصران أساسيان في الإسعاف الأولى.</a:t>
            </a:r>
          </a:p>
          <a:p>
            <a:pPr algn="just" rtl="1"/>
            <a:endParaRPr lang="ar-TN" sz="1400" dirty="0" smtClean="0">
              <a:latin typeface="Andalus" pitchFamily="18" charset="-78"/>
              <a:ea typeface="Arial Unicode MS" pitchFamily="34" charset="-128"/>
              <a:cs typeface="Andalus" pitchFamily="18" charset="-78"/>
            </a:endParaRPr>
          </a:p>
          <a:p>
            <a:pPr algn="just" rtl="1"/>
            <a:endParaRPr lang="fr-FR" sz="1400" dirty="0">
              <a:latin typeface="Andalus" pitchFamily="18" charset="-78"/>
              <a:ea typeface="Arial Unicode MS" pitchFamily="34" charset="-128"/>
              <a:cs typeface="Andalus" pitchFamily="18" charset="-78"/>
            </a:endParaRPr>
          </a:p>
        </p:txBody>
      </p:sp>
      <p:sp>
        <p:nvSpPr>
          <p:cNvPr id="31" name="ZoneTexte 30"/>
          <p:cNvSpPr txBox="1"/>
          <p:nvPr/>
        </p:nvSpPr>
        <p:spPr>
          <a:xfrm>
            <a:off x="6072198" y="2618615"/>
            <a:ext cx="2928958" cy="2739211"/>
          </a:xfrm>
          <a:prstGeom prst="rect">
            <a:avLst/>
          </a:prstGeom>
          <a:noFill/>
        </p:spPr>
        <p:txBody>
          <a:bodyPr wrap="square" rtlCol="0">
            <a:spAutoFit/>
          </a:bodyPr>
          <a:lstStyle/>
          <a:p>
            <a:pPr algn="ctr" rtl="1"/>
            <a:r>
              <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القواعد الأساسية في الإسعاف </a:t>
            </a:r>
          </a:p>
          <a:p>
            <a:pPr algn="just" rtl="1">
              <a:buFontTx/>
              <a:buChar char="-"/>
            </a:pPr>
            <a:r>
              <a:rPr lang="ar-TN" sz="1400" dirty="0" smtClean="0">
                <a:latin typeface="Andalus" pitchFamily="18" charset="-78"/>
                <a:cs typeface="Andalus" pitchFamily="18" charset="-78"/>
              </a:rPr>
              <a:t>إبعاد المصاب عن مصدر الخطر.</a:t>
            </a:r>
          </a:p>
          <a:p>
            <a:pPr algn="just" rtl="1">
              <a:buFontTx/>
              <a:buChar char="-"/>
            </a:pPr>
            <a:r>
              <a:rPr lang="ar-TN" sz="1400" dirty="0" smtClean="0">
                <a:latin typeface="Andalus" pitchFamily="18" charset="-78"/>
                <a:cs typeface="Andalus" pitchFamily="18" charset="-78"/>
              </a:rPr>
              <a:t>فك الأربطة والأحزمة والملابس الضيقة.</a:t>
            </a:r>
          </a:p>
          <a:p>
            <a:pPr algn="just" rtl="1">
              <a:buFontTx/>
              <a:buChar char="-"/>
            </a:pPr>
            <a:r>
              <a:rPr lang="ar-TN" sz="1400" dirty="0" smtClean="0">
                <a:latin typeface="Andalus" pitchFamily="18" charset="-78"/>
                <a:cs typeface="Andalus" pitchFamily="18" charset="-78"/>
              </a:rPr>
              <a:t>تمزيق أو قص الملابس حول مكان الجرح أو الإصابة.</a:t>
            </a:r>
          </a:p>
          <a:p>
            <a:pPr algn="just" rtl="1">
              <a:buFontTx/>
              <a:buChar char="-"/>
            </a:pPr>
            <a:r>
              <a:rPr lang="ar-TN" sz="1400" dirty="0" smtClean="0">
                <a:latin typeface="Andalus" pitchFamily="18" charset="-78"/>
                <a:cs typeface="Andalus" pitchFamily="18" charset="-78"/>
              </a:rPr>
              <a:t>إذا كان التنفس متوقفا اجري له تنفسا صناعيا من الفم للفم فورا.</a:t>
            </a:r>
          </a:p>
          <a:p>
            <a:pPr algn="just" rtl="1">
              <a:buFontTx/>
              <a:buChar char="-"/>
            </a:pPr>
            <a:r>
              <a:rPr lang="ar-TN" sz="1400" dirty="0" smtClean="0">
                <a:latin typeface="Andalus" pitchFamily="18" charset="-78"/>
                <a:cs typeface="Andalus" pitchFamily="18" charset="-78"/>
              </a:rPr>
              <a:t>لا يعطى المغمى عليه أي شيء بالفم.</a:t>
            </a:r>
          </a:p>
          <a:p>
            <a:pPr algn="just" rtl="1"/>
            <a:r>
              <a:rPr lang="ar-TN" sz="1400" dirty="0" smtClean="0">
                <a:latin typeface="Andalus" pitchFamily="18" charset="-78"/>
                <a:cs typeface="Andalus" pitchFamily="18" charset="-78"/>
              </a:rPr>
              <a:t>- إذا كان المصاب في حالة إغماء: ابحث عن أي جسم غريب في الفم كالأسنان الصناعية أو بقايا القئ وأزلها وأمل رأسه جانبا والى الأسفل إذا أمكن واجذب لسانه إلى الأمام حتى لا يختنق. </a:t>
            </a:r>
          </a:p>
          <a:p>
            <a:pPr algn="just" rtl="1"/>
            <a:endParaRPr lang="fr-FR" sz="1400" dirty="0">
              <a:latin typeface="Andalus" pitchFamily="18" charset="-78"/>
              <a:cs typeface="Andalus" pitchFamily="18" charset="-78"/>
            </a:endParaRPr>
          </a:p>
        </p:txBody>
      </p:sp>
      <p:sp>
        <p:nvSpPr>
          <p:cNvPr id="33" name="ZoneTexte 32"/>
          <p:cNvSpPr txBox="1"/>
          <p:nvPr/>
        </p:nvSpPr>
        <p:spPr>
          <a:xfrm>
            <a:off x="214282" y="284031"/>
            <a:ext cx="2786082" cy="4001095"/>
          </a:xfrm>
          <a:prstGeom prst="rect">
            <a:avLst/>
          </a:prstGeom>
          <a:noFill/>
        </p:spPr>
        <p:txBody>
          <a:bodyPr wrap="square" rtlCol="0">
            <a:spAutoFit/>
          </a:bodyPr>
          <a:lstStyle/>
          <a:p>
            <a:pPr algn="ctr" rtl="1"/>
            <a:r>
              <a:rPr lang="fr-FR"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   </a:t>
            </a:r>
            <a:r>
              <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كيف تنقذ حياة شخص بحالة اختناق</a:t>
            </a:r>
          </a:p>
          <a:p>
            <a:pPr algn="just" rtl="1"/>
            <a:r>
              <a:rPr lang="ar-TN" sz="1400" dirty="0" smtClean="0">
                <a:latin typeface="Andalus" pitchFamily="18" charset="-78"/>
                <a:cs typeface="Andalus" pitchFamily="18" charset="-78"/>
              </a:rPr>
              <a:t>الاختناق هو توقف التنفس نتيجة امتناع الهواء عن الوصول إلى الرئتين بسبب ما (ابتلاع جسم غريب عن طريق الفم)</a:t>
            </a:r>
          </a:p>
          <a:p>
            <a:pPr algn="just" rtl="1">
              <a:buFont typeface="Wingdings" pitchFamily="2" charset="2"/>
              <a:buChar char="v"/>
            </a:pPr>
            <a:r>
              <a:rPr lang="ar-TN" sz="1600" b="1" i="1" dirty="0" smtClean="0">
                <a:solidFill>
                  <a:srgbClr val="0070C0"/>
                </a:solidFill>
                <a:effectLst>
                  <a:outerShdw blurRad="38100" dist="38100" dir="2700000" algn="tl">
                    <a:srgbClr val="000000">
                      <a:alpha val="43137"/>
                    </a:srgbClr>
                  </a:outerShdw>
                </a:effectLst>
                <a:latin typeface="Andalus" pitchFamily="18" charset="-78"/>
                <a:cs typeface="Andalus" pitchFamily="18" charset="-78"/>
              </a:rPr>
              <a:t> العلامات</a:t>
            </a:r>
          </a:p>
          <a:p>
            <a:pPr algn="just" rtl="1"/>
            <a:r>
              <a:rPr lang="ar-TN" sz="1400" dirty="0" smtClean="0">
                <a:latin typeface="Andalus" pitchFamily="18" charset="-78"/>
                <a:cs typeface="Andalus" pitchFamily="18" charset="-78"/>
              </a:rPr>
              <a:t>-نفس ضعيف أو متقطع</a:t>
            </a:r>
          </a:p>
          <a:p>
            <a:pPr algn="just" rtl="1"/>
            <a:r>
              <a:rPr lang="ar-TN" sz="1400" dirty="0" smtClean="0">
                <a:latin typeface="Andalus" pitchFamily="18" charset="-78"/>
                <a:cs typeface="Andalus" pitchFamily="18" charset="-78"/>
              </a:rPr>
              <a:t> – فقدان الوعي</a:t>
            </a:r>
          </a:p>
          <a:p>
            <a:pPr algn="just" rtl="1"/>
            <a:r>
              <a:rPr lang="ar-TN" sz="1400" dirty="0" smtClean="0">
                <a:latin typeface="Andalus" pitchFamily="18" charset="-78"/>
                <a:cs typeface="Andalus" pitchFamily="18" charset="-78"/>
              </a:rPr>
              <a:t> – ازرقاق</a:t>
            </a:r>
          </a:p>
          <a:p>
            <a:pPr algn="just" rtl="1">
              <a:buFont typeface="Wingdings" pitchFamily="2" charset="2"/>
              <a:buChar char="v"/>
            </a:pPr>
            <a:r>
              <a:rPr lang="ar-TN" b="1" i="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rPr>
              <a:t> تدبير الإسعاف</a:t>
            </a:r>
          </a:p>
          <a:p>
            <a:pPr algn="just" rtl="1"/>
            <a:endParaRPr lang="ar-TN" sz="1400" dirty="0" smtClean="0">
              <a:latin typeface="Andalus" pitchFamily="18" charset="-78"/>
              <a:cs typeface="Andalus" pitchFamily="18" charset="-78"/>
            </a:endParaRPr>
          </a:p>
          <a:p>
            <a:pPr algn="just" rtl="1"/>
            <a:endParaRPr lang="ar-TN" sz="1400" dirty="0" smtClean="0">
              <a:latin typeface="Andalus" pitchFamily="18" charset="-78"/>
              <a:cs typeface="Andalus" pitchFamily="18" charset="-78"/>
            </a:endParaRPr>
          </a:p>
          <a:p>
            <a:pPr algn="just" rtl="1"/>
            <a:endPar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endParaRPr>
          </a:p>
          <a:p>
            <a:pPr algn="just" rtl="1"/>
            <a:endParaRPr lang="fr-FR" b="1" i="1"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pic>
        <p:nvPicPr>
          <p:cNvPr id="34" name="Picture 2" descr="C:\Users\pc\Desktop\mensi yosra\YOSRA\Nouveau dossier\gallery_1238292042.jpg"/>
          <p:cNvPicPr>
            <a:picLocks noChangeAspect="1" noChangeArrowheads="1"/>
          </p:cNvPicPr>
          <p:nvPr/>
        </p:nvPicPr>
        <p:blipFill>
          <a:blip r:embed="rId2" cstate="print"/>
          <a:srcRect l="36112" t="29851" r="36804" b="35821"/>
          <a:stretch>
            <a:fillRect/>
          </a:stretch>
        </p:blipFill>
        <p:spPr bwMode="auto">
          <a:xfrm>
            <a:off x="325084" y="1142984"/>
            <a:ext cx="1175082"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2" descr="C:\Users\pc\Desktop\mensi yosra\YOSRA\Nouveau dossier\gallery_1238292042.jpg"/>
          <p:cNvPicPr>
            <a:picLocks noChangeAspect="1" noChangeArrowheads="1"/>
          </p:cNvPicPr>
          <p:nvPr/>
        </p:nvPicPr>
        <p:blipFill>
          <a:blip r:embed="rId2" cstate="print"/>
          <a:srcRect l="7899" t="43283" r="76302" b="28359"/>
          <a:stretch>
            <a:fillRect/>
          </a:stretch>
        </p:blipFill>
        <p:spPr bwMode="auto">
          <a:xfrm>
            <a:off x="285720" y="2500306"/>
            <a:ext cx="857256"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Picture 3" descr="C:\Users\pc\Desktop\mensi yosra\YOSRA\Nouveau dossier\images ا.jpg"/>
          <p:cNvPicPr>
            <a:picLocks noChangeAspect="1" noChangeArrowheads="1"/>
          </p:cNvPicPr>
          <p:nvPr/>
        </p:nvPicPr>
        <p:blipFill>
          <a:blip r:embed="rId5" cstate="print"/>
          <a:srcRect l="72117" t="47436" r="4929" b="33424"/>
          <a:stretch>
            <a:fillRect/>
          </a:stretch>
        </p:blipFill>
        <p:spPr bwMode="auto">
          <a:xfrm>
            <a:off x="285720" y="3540682"/>
            <a:ext cx="785818" cy="88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 descr="C:\Users\pc\Desktop\mensi yosra\YOSRA\Nouveau dossier\images ا.jpg"/>
          <p:cNvPicPr>
            <a:picLocks noChangeAspect="1" noChangeArrowheads="1"/>
          </p:cNvPicPr>
          <p:nvPr/>
        </p:nvPicPr>
        <p:blipFill>
          <a:blip r:embed="rId6" cstate="print"/>
          <a:srcRect l="39063" t="50000" r="43359" b="27898"/>
          <a:stretch>
            <a:fillRect/>
          </a:stretch>
        </p:blipFill>
        <p:spPr bwMode="auto">
          <a:xfrm>
            <a:off x="285720" y="4643446"/>
            <a:ext cx="785818" cy="107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Rectangle 37"/>
          <p:cNvSpPr/>
          <p:nvPr/>
        </p:nvSpPr>
        <p:spPr>
          <a:xfrm>
            <a:off x="1172134" y="2571744"/>
            <a:ext cx="1828230" cy="738664"/>
          </a:xfrm>
          <a:prstGeom prst="rect">
            <a:avLst/>
          </a:prstGeom>
        </p:spPr>
        <p:txBody>
          <a:bodyPr wrap="square">
            <a:spAutoFit/>
          </a:bodyPr>
          <a:lstStyle/>
          <a:p>
            <a:pPr algn="justLow" rtl="1"/>
            <a:r>
              <a:rPr lang="ar-TN" sz="1400" dirty="0" smtClean="0">
                <a:latin typeface="Andalus" pitchFamily="18" charset="-78"/>
                <a:cs typeface="Andalus" pitchFamily="18" charset="-78"/>
              </a:rPr>
              <a:t>01-ادفع رأس المصاب إلى الأمام، واضرب بقوة بين الكتفين.</a:t>
            </a:r>
          </a:p>
        </p:txBody>
      </p:sp>
      <p:sp>
        <p:nvSpPr>
          <p:cNvPr id="39" name="ZoneTexte 38"/>
          <p:cNvSpPr txBox="1"/>
          <p:nvPr/>
        </p:nvSpPr>
        <p:spPr>
          <a:xfrm>
            <a:off x="1071538" y="3546463"/>
            <a:ext cx="1928826" cy="954107"/>
          </a:xfrm>
          <a:prstGeom prst="rect">
            <a:avLst/>
          </a:prstGeom>
          <a:noFill/>
        </p:spPr>
        <p:txBody>
          <a:bodyPr wrap="square" rtlCol="0">
            <a:spAutoFit/>
          </a:bodyPr>
          <a:lstStyle/>
          <a:p>
            <a:pPr algn="justLow" rtl="1"/>
            <a:r>
              <a:rPr lang="ar-TN" sz="1400" dirty="0" smtClean="0">
                <a:latin typeface="Andalus" pitchFamily="18" charset="-78"/>
                <a:cs typeface="Andalus" pitchFamily="18" charset="-78"/>
              </a:rPr>
              <a:t>02-عند الأطفال الصغار ضع الطفل على يدك لإسناد ظهره وأدير وجهه نحو الأسفل واضربي على ظهره خمس</a:t>
            </a:r>
            <a:r>
              <a:rPr lang="fr-FR" sz="1400" dirty="0" smtClean="0">
                <a:latin typeface="Andalus" pitchFamily="18" charset="-78"/>
                <a:cs typeface="Andalus" pitchFamily="18" charset="-78"/>
              </a:rPr>
              <a:t> </a:t>
            </a:r>
            <a:r>
              <a:rPr lang="ar-TN" sz="1400" dirty="0" smtClean="0">
                <a:latin typeface="Andalus" pitchFamily="18" charset="-78"/>
                <a:cs typeface="Andalus" pitchFamily="18" charset="-78"/>
              </a:rPr>
              <a:t>مرات.</a:t>
            </a:r>
            <a:endParaRPr lang="fr-FR" sz="1400" dirty="0">
              <a:latin typeface="Andalus" pitchFamily="18" charset="-78"/>
              <a:cs typeface="Andalus" pitchFamily="18" charset="-78"/>
            </a:endParaRPr>
          </a:p>
        </p:txBody>
      </p:sp>
      <p:sp>
        <p:nvSpPr>
          <p:cNvPr id="40" name="ZoneTexte 39"/>
          <p:cNvSpPr txBox="1"/>
          <p:nvPr/>
        </p:nvSpPr>
        <p:spPr>
          <a:xfrm>
            <a:off x="1071538" y="4544335"/>
            <a:ext cx="1902669" cy="1384995"/>
          </a:xfrm>
          <a:prstGeom prst="rect">
            <a:avLst/>
          </a:prstGeom>
          <a:noFill/>
        </p:spPr>
        <p:txBody>
          <a:bodyPr wrap="square" rtlCol="0">
            <a:spAutoFit/>
          </a:bodyPr>
          <a:lstStyle/>
          <a:p>
            <a:pPr algn="just" rtl="1"/>
            <a:r>
              <a:rPr lang="ar-TN" sz="1400" dirty="0" smtClean="0">
                <a:latin typeface="Andalus" pitchFamily="18" charset="-78"/>
                <a:cs typeface="Andalus" pitchFamily="18" charset="-78"/>
              </a:rPr>
              <a:t>03- أحيط بكلتا ذراعيك كامل البطن في المنطقة تحت القفص الصدري، واضغط نحو الداخل والأعلى عدة مرات.</a:t>
            </a:r>
          </a:p>
          <a:p>
            <a:pPr algn="just" rtl="1"/>
            <a:r>
              <a:rPr lang="ar-TN" sz="1400" dirty="0" smtClean="0">
                <a:latin typeface="Andalus" pitchFamily="18" charset="-78"/>
                <a:cs typeface="Andalus" pitchFamily="18" charset="-78"/>
              </a:rPr>
              <a:t>كرر هذه المحاولة عدة مرات حتى يخرج الجسم الغريب.</a:t>
            </a:r>
            <a:endParaRPr lang="fr-FR" sz="1400" dirty="0">
              <a:latin typeface="Andalus" pitchFamily="18" charset="-78"/>
              <a:cs typeface="Andalus" pitchFamily="18" charset="-78"/>
            </a:endParaRPr>
          </a:p>
        </p:txBody>
      </p:sp>
      <p:sp>
        <p:nvSpPr>
          <p:cNvPr id="41" name="ZoneTexte 40"/>
          <p:cNvSpPr txBox="1"/>
          <p:nvPr/>
        </p:nvSpPr>
        <p:spPr>
          <a:xfrm>
            <a:off x="142844" y="5906176"/>
            <a:ext cx="2928958" cy="523220"/>
          </a:xfrm>
          <a:prstGeom prst="rect">
            <a:avLst/>
          </a:prstGeom>
          <a:noFill/>
        </p:spPr>
        <p:txBody>
          <a:bodyPr wrap="square" rtlCol="0">
            <a:spAutoFit/>
          </a:bodyPr>
          <a:lstStyle/>
          <a:p>
            <a:pPr algn="ctr" rtl="1"/>
            <a:r>
              <a:rPr lang="ar-TN" sz="1400" u="sng" dirty="0" smtClean="0">
                <a:solidFill>
                  <a:srgbClr val="FF0000"/>
                </a:solidFill>
                <a:latin typeface="Andalus" pitchFamily="18" charset="-78"/>
                <a:cs typeface="Andalus" pitchFamily="18" charset="-78"/>
              </a:rPr>
              <a:t>ملاحظة: </a:t>
            </a:r>
            <a:r>
              <a:rPr lang="ar-TN" sz="1400" dirty="0" smtClean="0">
                <a:latin typeface="Andalus" pitchFamily="18" charset="-78"/>
                <a:cs typeface="Andalus" pitchFamily="18" charset="-78"/>
              </a:rPr>
              <a:t>لا تجري أي تدبير عند وجود سعال باعتباره وسيلة لطرد الجسم الغريب.</a:t>
            </a:r>
            <a:endParaRPr lang="fr-FR" sz="1400" dirty="0">
              <a:latin typeface="Andalus" pitchFamily="18" charset="-78"/>
              <a:cs typeface="Andalus" pitchFamily="18" charset="-78"/>
            </a:endParaRPr>
          </a:p>
        </p:txBody>
      </p:sp>
      <p:pic>
        <p:nvPicPr>
          <p:cNvPr id="42" name="Picture 4" descr="C:\Users\pc\Desktop\mensi yosra\yosra2\11058310_894740657253975_7366579895732143425_n.jpg"/>
          <p:cNvPicPr>
            <a:picLocks noChangeAspect="1" noChangeArrowheads="1"/>
          </p:cNvPicPr>
          <p:nvPr/>
        </p:nvPicPr>
        <p:blipFill>
          <a:blip r:embed="rId7" cstate="print"/>
          <a:srcRect l="6325" t="71875" r="65060" b="17708"/>
          <a:stretch>
            <a:fillRect/>
          </a:stretch>
        </p:blipFill>
        <p:spPr bwMode="auto">
          <a:xfrm>
            <a:off x="3214678" y="4143380"/>
            <a:ext cx="857256" cy="571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 name="Picture 4" descr="C:\Users\pc\Desktop\mensi yosra\yosra2\11058310_894740657253975_7366579895732143425_n.jpg"/>
          <p:cNvPicPr>
            <a:picLocks noChangeAspect="1" noChangeArrowheads="1"/>
          </p:cNvPicPr>
          <p:nvPr/>
        </p:nvPicPr>
        <p:blipFill>
          <a:blip r:embed="rId7" cstate="print"/>
          <a:srcRect l="6325" t="34375" r="65060" b="54167"/>
          <a:stretch>
            <a:fillRect/>
          </a:stretch>
        </p:blipFill>
        <p:spPr bwMode="auto">
          <a:xfrm>
            <a:off x="3214678" y="1428736"/>
            <a:ext cx="857256" cy="571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4" descr="C:\Users\pc\Desktop\mensi yosra\yosra2\11058310_894740657253975_7366579895732143425_n.jpg"/>
          <p:cNvPicPr>
            <a:picLocks noChangeAspect="1" noChangeArrowheads="1"/>
          </p:cNvPicPr>
          <p:nvPr/>
        </p:nvPicPr>
        <p:blipFill>
          <a:blip r:embed="rId7" cstate="print"/>
          <a:srcRect l="6325" t="46875" r="65060" b="41667"/>
          <a:stretch>
            <a:fillRect/>
          </a:stretch>
        </p:blipFill>
        <p:spPr bwMode="auto">
          <a:xfrm>
            <a:off x="3214678" y="2349910"/>
            <a:ext cx="857256" cy="57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2" descr="C:\Users\pc\Desktop\mensi yosra\YOSRA\téléchargement.jpg"/>
          <p:cNvPicPr>
            <a:picLocks noChangeAspect="1" noChangeArrowheads="1"/>
          </p:cNvPicPr>
          <p:nvPr/>
        </p:nvPicPr>
        <p:blipFill>
          <a:blip r:embed="rId8" cstate="print"/>
          <a:srcRect/>
          <a:stretch>
            <a:fillRect/>
          </a:stretch>
        </p:blipFill>
        <p:spPr bwMode="auto">
          <a:xfrm>
            <a:off x="6786578" y="1785926"/>
            <a:ext cx="1214446" cy="904375"/>
          </a:xfrm>
          <a:prstGeom prst="rect">
            <a:avLst/>
          </a:prstGeom>
          <a:ln>
            <a:noFill/>
          </a:ln>
          <a:effectLst>
            <a:softEdge rad="112500"/>
          </a:effectLst>
        </p:spPr>
      </p:pic>
      <p:pic>
        <p:nvPicPr>
          <p:cNvPr id="2051" name="Picture 3" descr="C:\Users\pc\Desktop\mensi yosra\YOSRA\11058310_894740657253975_7366579895732143425_n.jpg"/>
          <p:cNvPicPr>
            <a:picLocks noChangeAspect="1" noChangeArrowheads="1"/>
          </p:cNvPicPr>
          <p:nvPr/>
        </p:nvPicPr>
        <p:blipFill>
          <a:blip r:embed="rId7" cstate="print"/>
          <a:srcRect l="6154" t="84407" r="64615" b="3870"/>
          <a:stretch>
            <a:fillRect/>
          </a:stretch>
        </p:blipFill>
        <p:spPr bwMode="auto">
          <a:xfrm>
            <a:off x="3214678" y="5286388"/>
            <a:ext cx="857256" cy="571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 name="Rectangle à coins arrondis 49"/>
          <p:cNvSpPr/>
          <p:nvPr/>
        </p:nvSpPr>
        <p:spPr>
          <a:xfrm>
            <a:off x="4500562" y="1428736"/>
            <a:ext cx="1428760" cy="642942"/>
          </a:xfrm>
          <a:prstGeom prst="roundRect">
            <a:avLst/>
          </a:prstGeom>
          <a:gradFill>
            <a:gsLst>
              <a:gs pos="0">
                <a:schemeClr val="bg1"/>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200" dirty="0" smtClean="0">
                <a:solidFill>
                  <a:schemeClr val="tx1"/>
                </a:solidFill>
                <a:latin typeface="Andalus" pitchFamily="18" charset="-78"/>
                <a:cs typeface="Andalus" pitchFamily="18" charset="-78"/>
              </a:rPr>
              <a:t>اضغط على مكان النزف باستخدام ضمادة أو شاش أو قطعة قماش نظيفة</a:t>
            </a:r>
            <a:r>
              <a:rPr lang="fr-FR" sz="1200" dirty="0" smtClean="0">
                <a:solidFill>
                  <a:schemeClr val="tx1"/>
                </a:solidFill>
                <a:latin typeface="Andalus" pitchFamily="18" charset="-78"/>
                <a:cs typeface="Andalus" pitchFamily="18" charset="-78"/>
              </a:rPr>
              <a:t>.</a:t>
            </a:r>
            <a:endParaRPr lang="fr-FR" sz="1200" dirty="0">
              <a:solidFill>
                <a:schemeClr val="tx1"/>
              </a:solidFill>
              <a:latin typeface="Andalus" pitchFamily="18" charset="-78"/>
              <a:cs typeface="Andalus" pitchFamily="18" charset="-78"/>
            </a:endParaRPr>
          </a:p>
        </p:txBody>
      </p:sp>
      <p:sp>
        <p:nvSpPr>
          <p:cNvPr id="51" name="Flèche droite 50"/>
          <p:cNvSpPr/>
          <p:nvPr/>
        </p:nvSpPr>
        <p:spPr>
          <a:xfrm rot="10800000">
            <a:off x="4159626" y="1714488"/>
            <a:ext cx="269498" cy="1132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à coins arrondis 51"/>
          <p:cNvSpPr/>
          <p:nvPr/>
        </p:nvSpPr>
        <p:spPr>
          <a:xfrm>
            <a:off x="3286116" y="928670"/>
            <a:ext cx="2571768" cy="357190"/>
          </a:xfrm>
          <a:prstGeom prst="roundRect">
            <a:avLst/>
          </a:prstGeom>
          <a:blipFill>
            <a:blip r:embed="rId9"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200" dirty="0" smtClean="0">
                <a:solidFill>
                  <a:schemeClr val="tx1"/>
                </a:solidFill>
                <a:latin typeface="Andalus" pitchFamily="18" charset="-78"/>
                <a:cs typeface="Andalus" pitchFamily="18" charset="-78"/>
              </a:rPr>
              <a:t>         </a:t>
            </a:r>
            <a:r>
              <a:rPr lang="fr-FR" sz="1200" dirty="0" smtClean="0">
                <a:solidFill>
                  <a:schemeClr val="tx1"/>
                </a:solidFill>
                <a:latin typeface="Andalus" pitchFamily="18" charset="-78"/>
                <a:cs typeface="Andalus" pitchFamily="18" charset="-78"/>
              </a:rPr>
              <a:t>  </a:t>
            </a:r>
            <a:r>
              <a:rPr lang="ar-TN" sz="1200" dirty="0" smtClean="0">
                <a:solidFill>
                  <a:schemeClr val="tx1"/>
                </a:solidFill>
                <a:latin typeface="Andalus" pitchFamily="18" charset="-78"/>
                <a:cs typeface="Andalus" pitchFamily="18" charset="-78"/>
              </a:rPr>
              <a:t>    طمأن المصاب وهدء من روعه</a:t>
            </a:r>
            <a:endParaRPr lang="fr-FR" sz="1200" dirty="0">
              <a:solidFill>
                <a:schemeClr val="tx1"/>
              </a:solidFill>
              <a:latin typeface="Andalus" pitchFamily="18" charset="-78"/>
              <a:cs typeface="Andalus" pitchFamily="18" charset="-78"/>
            </a:endParaRPr>
          </a:p>
        </p:txBody>
      </p:sp>
      <p:sp>
        <p:nvSpPr>
          <p:cNvPr id="53" name="Rectangle à coins arrondis 52"/>
          <p:cNvSpPr/>
          <p:nvPr/>
        </p:nvSpPr>
        <p:spPr>
          <a:xfrm>
            <a:off x="4500562" y="2143116"/>
            <a:ext cx="1428760" cy="928694"/>
          </a:xfrm>
          <a:prstGeom prst="roundRect">
            <a:avLst/>
          </a:prstGeom>
          <a:blipFill>
            <a:blip r:embed="rId9"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200" dirty="0" smtClean="0">
                <a:solidFill>
                  <a:schemeClr val="tx1"/>
                </a:solidFill>
                <a:latin typeface="Andalus" pitchFamily="18" charset="-78"/>
                <a:cs typeface="Andalus" pitchFamily="18" charset="-78"/>
              </a:rPr>
              <a:t>ارفع العضو الذي ينزف إلى مستوى أعلى من مستوى القلب مع الاستمرار بالضغط على مكان النزف</a:t>
            </a:r>
            <a:r>
              <a:rPr lang="fr-FR" sz="1200" dirty="0" smtClean="0">
                <a:solidFill>
                  <a:schemeClr val="tx1"/>
                </a:solidFill>
                <a:latin typeface="Andalus" pitchFamily="18" charset="-78"/>
                <a:cs typeface="Andalus" pitchFamily="18" charset="-78"/>
              </a:rPr>
              <a:t>.</a:t>
            </a:r>
            <a:endParaRPr lang="fr-FR" sz="1200" dirty="0">
              <a:solidFill>
                <a:schemeClr val="tx1"/>
              </a:solidFill>
              <a:latin typeface="Andalus" pitchFamily="18" charset="-78"/>
              <a:cs typeface="Andalus" pitchFamily="18" charset="-78"/>
            </a:endParaRPr>
          </a:p>
        </p:txBody>
      </p:sp>
      <p:sp>
        <p:nvSpPr>
          <p:cNvPr id="55" name="Flèche droite 54"/>
          <p:cNvSpPr/>
          <p:nvPr/>
        </p:nvSpPr>
        <p:spPr>
          <a:xfrm rot="10800000">
            <a:off x="4143372" y="2529942"/>
            <a:ext cx="269498" cy="1132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55"/>
          <p:cNvSpPr/>
          <p:nvPr/>
        </p:nvSpPr>
        <p:spPr>
          <a:xfrm>
            <a:off x="4500562" y="3143248"/>
            <a:ext cx="1428760" cy="642942"/>
          </a:xfrm>
          <a:prstGeom prst="roundRect">
            <a:avLst/>
          </a:prstGeom>
          <a:gradFill>
            <a:gsLst>
              <a:gs pos="0">
                <a:schemeClr val="bg1"/>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200" dirty="0" smtClean="0">
                <a:solidFill>
                  <a:schemeClr val="tx1"/>
                </a:solidFill>
                <a:latin typeface="Andalus" pitchFamily="18" charset="-78"/>
                <a:cs typeface="Andalus" pitchFamily="18" charset="-78"/>
              </a:rPr>
              <a:t>ضع المصاب على الأرض وارفع رجليه إلى أعلى بوضع وسائد أسفل قدمه</a:t>
            </a:r>
            <a:r>
              <a:rPr lang="fr-FR" sz="1200" dirty="0" smtClean="0">
                <a:solidFill>
                  <a:schemeClr val="tx1"/>
                </a:solidFill>
                <a:latin typeface="Andalus" pitchFamily="18" charset="-78"/>
                <a:cs typeface="Andalus" pitchFamily="18" charset="-78"/>
              </a:rPr>
              <a:t>.</a:t>
            </a:r>
            <a:endParaRPr lang="fr-FR" sz="1200" dirty="0">
              <a:solidFill>
                <a:schemeClr val="tx1"/>
              </a:solidFill>
              <a:latin typeface="Andalus" pitchFamily="18" charset="-78"/>
              <a:cs typeface="Andalus" pitchFamily="18" charset="-78"/>
            </a:endParaRPr>
          </a:p>
        </p:txBody>
      </p:sp>
      <p:pic>
        <p:nvPicPr>
          <p:cNvPr id="58" name="Picture 7" descr="C:\Users\pc\Desktop\mensi yosra\YOSRA\2843027383_b09a3a43d3.jpg"/>
          <p:cNvPicPr>
            <a:picLocks noChangeAspect="1" noChangeArrowheads="1"/>
          </p:cNvPicPr>
          <p:nvPr/>
        </p:nvPicPr>
        <p:blipFill>
          <a:blip r:embed="rId10" cstate="print"/>
          <a:srcRect l="51515" t="52174"/>
          <a:stretch>
            <a:fillRect/>
          </a:stretch>
        </p:blipFill>
        <p:spPr bwMode="auto">
          <a:xfrm>
            <a:off x="3214678" y="3143248"/>
            <a:ext cx="857257" cy="571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 name="Flèche droite 59"/>
          <p:cNvSpPr/>
          <p:nvPr/>
        </p:nvSpPr>
        <p:spPr>
          <a:xfrm rot="10800000">
            <a:off x="4143372" y="3387198"/>
            <a:ext cx="269498" cy="1132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à coins arrondis 60"/>
          <p:cNvSpPr/>
          <p:nvPr/>
        </p:nvSpPr>
        <p:spPr>
          <a:xfrm>
            <a:off x="4500562" y="3857628"/>
            <a:ext cx="1428760" cy="1143008"/>
          </a:xfrm>
          <a:prstGeom prst="roundRect">
            <a:avLst/>
          </a:prstGeom>
          <a:blipFill>
            <a:blip r:embed="rId9"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200" dirty="0" smtClean="0">
                <a:solidFill>
                  <a:schemeClr val="tx1"/>
                </a:solidFill>
                <a:latin typeface="Andalus" pitchFamily="18" charset="-78"/>
                <a:cs typeface="Andalus" pitchFamily="18" charset="-78"/>
              </a:rPr>
              <a:t>إذا لم يتوقف النزيف ويشكل خطر على حياة المريض يستعمل الرباط الضاغط بالقرب من الجرح وتستخدم قطعة خشبية لزيادة الضغط عليها</a:t>
            </a:r>
            <a:r>
              <a:rPr lang="fr-FR" sz="1200" dirty="0" smtClean="0">
                <a:solidFill>
                  <a:schemeClr val="tx1"/>
                </a:solidFill>
                <a:latin typeface="Andalus" pitchFamily="18" charset="-78"/>
                <a:cs typeface="Andalus" pitchFamily="18" charset="-78"/>
              </a:rPr>
              <a:t>.</a:t>
            </a:r>
            <a:endParaRPr lang="fr-FR" sz="1200" dirty="0">
              <a:solidFill>
                <a:schemeClr val="tx1"/>
              </a:solidFill>
              <a:latin typeface="Andalus" pitchFamily="18" charset="-78"/>
              <a:cs typeface="Andalus" pitchFamily="18" charset="-78"/>
            </a:endParaRPr>
          </a:p>
        </p:txBody>
      </p:sp>
      <p:sp>
        <p:nvSpPr>
          <p:cNvPr id="62" name="Flèche droite 61"/>
          <p:cNvSpPr/>
          <p:nvPr/>
        </p:nvSpPr>
        <p:spPr>
          <a:xfrm rot="10800000">
            <a:off x="4143372" y="4315891"/>
            <a:ext cx="269498" cy="1132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4500562" y="5072074"/>
            <a:ext cx="1428760" cy="1214446"/>
          </a:xfrm>
          <a:prstGeom prst="roundRect">
            <a:avLst/>
          </a:prstGeom>
          <a:gradFill>
            <a:gsLst>
              <a:gs pos="0">
                <a:schemeClr val="bg1"/>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TN" sz="1200" dirty="0" smtClean="0">
                <a:solidFill>
                  <a:schemeClr val="tx1"/>
                </a:solidFill>
                <a:latin typeface="Andalus" pitchFamily="18" charset="-78"/>
                <a:cs typeface="Andalus" pitchFamily="18" charset="-78"/>
              </a:rPr>
              <a:t>ينقل المصاب إلى اقرب مركز طبي إذا ظهرت عليه أعراض الصدمة، كاللون الشاحب، نزول في درجة الوعي، سرعان نبضات القلب </a:t>
            </a:r>
            <a:r>
              <a:rPr lang="fr-FR" sz="1200" dirty="0" smtClean="0">
                <a:solidFill>
                  <a:schemeClr val="tx1"/>
                </a:solidFill>
                <a:latin typeface="Andalus" pitchFamily="18" charset="-78"/>
                <a:cs typeface="Andalus" pitchFamily="18" charset="-78"/>
              </a:rPr>
              <a:t>.</a:t>
            </a:r>
            <a:endParaRPr lang="fr-FR" sz="1200" dirty="0">
              <a:solidFill>
                <a:schemeClr val="tx1"/>
              </a:solidFill>
              <a:latin typeface="Andalus" pitchFamily="18" charset="-78"/>
              <a:cs typeface="Andalus" pitchFamily="18" charset="-78"/>
            </a:endParaRPr>
          </a:p>
        </p:txBody>
      </p:sp>
      <p:sp>
        <p:nvSpPr>
          <p:cNvPr id="64" name="Flèche droite 63"/>
          <p:cNvSpPr/>
          <p:nvPr/>
        </p:nvSpPr>
        <p:spPr>
          <a:xfrm rot="10800000">
            <a:off x="4143373" y="5530337"/>
            <a:ext cx="269498" cy="1132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2571736" y="282339"/>
            <a:ext cx="4000528" cy="584775"/>
          </a:xfrm>
          <a:prstGeom prst="rect">
            <a:avLst/>
          </a:prstGeom>
        </p:spPr>
        <p:txBody>
          <a:bodyPr wrap="square">
            <a:spAutoFit/>
          </a:bodyPr>
          <a:lstStyle/>
          <a:p>
            <a:pPr algn="ctr" rtl="1"/>
            <a:r>
              <a:rPr lang="ar-TN" b="1" i="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السيطرة على النزيف</a:t>
            </a:r>
          </a:p>
          <a:p>
            <a:pPr algn="ctr" rtl="1"/>
            <a:r>
              <a:rPr lang="ar-TN" sz="1400" i="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إذا كان المصاب واعيا</a:t>
            </a:r>
            <a:endParaRPr lang="fr-FR" sz="1400" i="1"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75" name="Parchemin vertical 74"/>
          <p:cNvSpPr/>
          <p:nvPr/>
        </p:nvSpPr>
        <p:spPr>
          <a:xfrm rot="5400000">
            <a:off x="6921171" y="4365977"/>
            <a:ext cx="1231012" cy="2643206"/>
          </a:xfrm>
          <a:prstGeom prst="verticalScroll">
            <a:avLst/>
          </a:prstGeom>
          <a:blipFill>
            <a:blip r:embed="rId9" cstate="prin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6215074" y="5189537"/>
            <a:ext cx="2428892" cy="954107"/>
          </a:xfrm>
          <a:prstGeom prst="rect">
            <a:avLst/>
          </a:prstGeom>
        </p:spPr>
        <p:txBody>
          <a:bodyPr wrap="square">
            <a:spAutoFit/>
          </a:bodyPr>
          <a:lstStyle/>
          <a:p>
            <a:pPr algn="justLow" rtl="1"/>
            <a:r>
              <a:rPr lang="ar-TN" sz="1400" dirty="0" smtClean="0">
                <a:solidFill>
                  <a:srgbClr val="C00000"/>
                </a:solidFill>
                <a:latin typeface="Andalus" pitchFamily="18" charset="-78"/>
                <a:cs typeface="Andalus" pitchFamily="18" charset="-78"/>
              </a:rPr>
              <a:t>كم نحتاج أن نكون واعين بالإسعافات الأولية ، أنت سوف تكون المنقذ الأول يوما من الأيام ودورك لا يقل أهمية عن الطبيب، فلنتعلم كيف ننقذ حياة...</a:t>
            </a:r>
            <a:endParaRPr lang="fr-FR" sz="1400" dirty="0">
              <a:solidFill>
                <a:srgbClr val="C00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847</Words>
  <Application>Microsoft Office PowerPoint</Application>
  <PresentationFormat>Affichage à l'écran (4:3)</PresentationFormat>
  <Paragraphs>86</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Diapositive 1</vt:lpstr>
      <vt:lpstr>Diapositive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pc</cp:lastModifiedBy>
  <cp:revision>151</cp:revision>
  <dcterms:created xsi:type="dcterms:W3CDTF">2016-03-04T11:30:42Z</dcterms:created>
  <dcterms:modified xsi:type="dcterms:W3CDTF">2016-03-18T09:41:04Z</dcterms:modified>
</cp:coreProperties>
</file>